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3"/>
  </p:notesMasterIdLst>
  <p:handoutMasterIdLst>
    <p:handoutMasterId r:id="rId44"/>
  </p:handoutMasterIdLst>
  <p:sldIdLst>
    <p:sldId id="285" r:id="rId2"/>
    <p:sldId id="286" r:id="rId3"/>
    <p:sldId id="287" r:id="rId4"/>
    <p:sldId id="259" r:id="rId5"/>
    <p:sldId id="266" r:id="rId6"/>
    <p:sldId id="271" r:id="rId7"/>
    <p:sldId id="272" r:id="rId8"/>
    <p:sldId id="273" r:id="rId9"/>
    <p:sldId id="274" r:id="rId10"/>
    <p:sldId id="267" r:id="rId11"/>
    <p:sldId id="270" r:id="rId12"/>
    <p:sldId id="278" r:id="rId13"/>
    <p:sldId id="284" r:id="rId14"/>
    <p:sldId id="260" r:id="rId15"/>
    <p:sldId id="261" r:id="rId16"/>
    <p:sldId id="263" r:id="rId17"/>
    <p:sldId id="264" r:id="rId18"/>
    <p:sldId id="265" r:id="rId19"/>
    <p:sldId id="275" r:id="rId20"/>
    <p:sldId id="276" r:id="rId21"/>
    <p:sldId id="277" r:id="rId22"/>
    <p:sldId id="279" r:id="rId23"/>
    <p:sldId id="281" r:id="rId24"/>
    <p:sldId id="280" r:id="rId25"/>
    <p:sldId id="282" r:id="rId26"/>
    <p:sldId id="283" r:id="rId27"/>
    <p:sldId id="288" r:id="rId28"/>
    <p:sldId id="289" r:id="rId29"/>
    <p:sldId id="301" r:id="rId30"/>
    <p:sldId id="302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F3E9273-3E6A-43FA-BCD3-7D8DD268270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20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06271A7-F7B6-45A7-8812-041D7FF6A44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082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0E1A27-DF44-4480-A828-68BE92C41BD7}" type="slidenum">
              <a:rPr lang="ru-RU"/>
              <a:pPr/>
              <a:t>4</a:t>
            </a:fld>
            <a:endParaRPr lang="ru-RU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398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231D18-B641-41AF-B45E-6CD20A534B07}" type="slidenum">
              <a:rPr lang="ru-RU"/>
              <a:pPr/>
              <a:t>13</a:t>
            </a:fld>
            <a:endParaRPr lang="ru-RU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5351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26779D-FA74-4397-A7E7-9BA69711FAD4}" type="slidenum">
              <a:rPr lang="ru-RU"/>
              <a:pPr/>
              <a:t>14</a:t>
            </a:fld>
            <a:endParaRPr lang="ru-RU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926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7D8F9-3F38-47C0-BB88-157FD43E4CDF}" type="slidenum">
              <a:rPr lang="ru-RU"/>
              <a:pPr/>
              <a:t>15</a:t>
            </a:fld>
            <a:endParaRPr lang="ru-RU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069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470BFA-5F78-496A-85CB-D813298E76C9}" type="slidenum">
              <a:rPr lang="ru-RU"/>
              <a:pPr/>
              <a:t>16</a:t>
            </a:fld>
            <a:endParaRPr lang="ru-RU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5534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8F9F37-9578-408D-8EC0-5FE1FCFE4773}" type="slidenum">
              <a:rPr lang="ru-RU"/>
              <a:pPr/>
              <a:t>17</a:t>
            </a:fld>
            <a:endParaRPr lang="ru-RU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74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7C9717-1671-439D-AD91-E6D09B0C8F89}" type="slidenum">
              <a:rPr lang="ru-RU"/>
              <a:pPr/>
              <a:t>18</a:t>
            </a:fld>
            <a:endParaRPr lang="ru-RU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5247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35F565-BE13-4BB1-A5E9-8FC034B028E5}" type="slidenum">
              <a:rPr lang="ru-RU"/>
              <a:pPr/>
              <a:t>19</a:t>
            </a:fld>
            <a:endParaRPr lang="ru-RU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4049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86447-8D24-4BB1-A212-6BC8229E7AED}" type="slidenum">
              <a:rPr lang="ru-RU"/>
              <a:pPr/>
              <a:t>20</a:t>
            </a:fld>
            <a:endParaRPr lang="ru-RU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7444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93AFEC-D739-4E9B-80A3-4EBDD7E2B864}" type="slidenum">
              <a:rPr lang="ru-RU"/>
              <a:pPr/>
              <a:t>21</a:t>
            </a:fld>
            <a:endParaRPr lang="ru-RU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9974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0942C1-7C9C-4DCD-B9D4-7F0CAFE54132}" type="slidenum">
              <a:rPr lang="ru-RU"/>
              <a:pPr/>
              <a:t>22</a:t>
            </a:fld>
            <a:endParaRPr lang="ru-RU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022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8BDFB1-A6DB-4460-9199-B39B38207FB1}" type="slidenum">
              <a:rPr lang="ru-RU"/>
              <a:pPr/>
              <a:t>5</a:t>
            </a:fld>
            <a:endParaRPr lang="ru-RU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8281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61A43-21E7-4346-86DC-984CB94FF353}" type="slidenum">
              <a:rPr lang="ru-RU"/>
              <a:pPr/>
              <a:t>23</a:t>
            </a:fld>
            <a:endParaRPr lang="ru-RU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8106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65FEAB-CE35-4F14-B1A1-7F92BDD9DD48}" type="slidenum">
              <a:rPr lang="ru-RU"/>
              <a:pPr/>
              <a:t>24</a:t>
            </a:fld>
            <a:endParaRPr lang="ru-RU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0150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11C9B3-EEFF-4477-AC78-29B082E2D540}" type="slidenum">
              <a:rPr lang="ru-RU"/>
              <a:pPr/>
              <a:t>25</a:t>
            </a:fld>
            <a:endParaRPr lang="ru-RU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461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52DED2-6D96-45A9-80B7-3678198A9ACE}" type="slidenum">
              <a:rPr lang="ru-RU"/>
              <a:pPr/>
              <a:t>26</a:t>
            </a:fld>
            <a:endParaRPr lang="ru-RU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734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E4833C-7440-4843-8482-56CD209B1474}" type="slidenum">
              <a:rPr lang="ru-RU"/>
              <a:pPr/>
              <a:t>6</a:t>
            </a:fld>
            <a:endParaRPr lang="ru-RU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665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C1E262-89D8-4A2E-B435-69DE770C9462}" type="slidenum">
              <a:rPr lang="ru-RU"/>
              <a:pPr/>
              <a:t>7</a:t>
            </a:fld>
            <a:endParaRPr lang="ru-RU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561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D8EBC8-DCF5-4B57-8B90-1D6DDE6750A3}" type="slidenum">
              <a:rPr lang="ru-RU"/>
              <a:pPr/>
              <a:t>8</a:t>
            </a:fld>
            <a:endParaRPr lang="ru-RU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363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5CD5AF-E3F6-4777-983B-30D21DB79636}" type="slidenum">
              <a:rPr lang="ru-RU"/>
              <a:pPr/>
              <a:t>9</a:t>
            </a:fld>
            <a:endParaRPr lang="ru-RU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17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6DC15B-ACA5-4FE1-B586-CF1460BB7B83}" type="slidenum">
              <a:rPr lang="ru-RU"/>
              <a:pPr/>
              <a:t>10</a:t>
            </a:fld>
            <a:endParaRPr lang="ru-RU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186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55D748-6CD5-4780-AE00-66F9DC493F65}" type="slidenum">
              <a:rPr lang="ru-RU"/>
              <a:pPr/>
              <a:t>11</a:t>
            </a:fld>
            <a:endParaRPr lang="ru-RU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293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4D7C63-9ABD-4EEA-9A23-9AF47A1F425B}" type="slidenum">
              <a:rPr lang="ru-RU"/>
              <a:pPr/>
              <a:t>12</a:t>
            </a:fld>
            <a:endParaRPr lang="ru-RU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053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4529-A898-469F-A06A-CDD94715F6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185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09E3-B3B0-46A4-A875-00AB22959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09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D734-7B48-47EB-9914-0CF51B380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23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C62EB-4200-4C0D-B2E3-3630F11FDE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48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7524-2400-4F92-91A1-5EE54749DE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854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EB47-5FCD-4BDD-9CB8-94B47DF6C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3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7B8F-2AD8-458B-9DD0-A0F010E150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89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D0C56-30C4-4757-A0A1-69FD9FA68B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36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C512-F177-497D-8CD5-CCFA71BEDD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35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EDD-85C8-45E7-A6F3-EA3865B553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200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A1032-9040-4FEF-A2E5-D2176F0C9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24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FD90F-D8F1-4DDD-8ACF-9238B99FFA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1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2414588" y="1214438"/>
            <a:ext cx="6707187" cy="8572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smtClean="0">
                <a:latin typeface="Arial" panose="020B0604020202020204" pitchFamily="34" charset="0"/>
                <a:cs typeface="Arial" panose="020B0604020202020204" pitchFamily="34" charset="0"/>
              </a:rPr>
              <a:t>КАЗАХСКИЙ НАЦИОНАЛЬНЫЙ УНИВЕРСИТЕТ ИМ. АЛЬ-ФАРАБИ</a:t>
            </a: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2195513" y="2192338"/>
            <a:ext cx="6480175" cy="18161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2800" b="1"/>
              <a:t>Кафедра политологии и политических технологий</a:t>
            </a:r>
            <a:endParaRPr lang="ru-RU" sz="2800"/>
          </a:p>
          <a:p>
            <a:r>
              <a:rPr lang="ru-RU" sz="2800"/>
              <a:t/>
            </a:r>
            <a:br>
              <a:rPr lang="ru-RU" sz="2800"/>
            </a:br>
            <a:endParaRPr lang="ru-RU" sz="2800" b="1"/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2051050" y="3395663"/>
            <a:ext cx="6624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2800" b="1"/>
              <a:t>Политология</a:t>
            </a:r>
          </a:p>
        </p:txBody>
      </p:sp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2339975" y="4306888"/>
            <a:ext cx="40544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2400" b="1"/>
              <a:t>Абжаппарова А.А.</a:t>
            </a:r>
            <a:endParaRPr lang="ru-RU" sz="2400"/>
          </a:p>
          <a:p>
            <a:r>
              <a:rPr lang="ru-RU" sz="2400" b="1"/>
              <a:t>Старший преподаватель</a:t>
            </a:r>
            <a:endParaRPr lang="ru-RU" sz="2400"/>
          </a:p>
        </p:txBody>
      </p:sp>
      <p:pic>
        <p:nvPicPr>
          <p:cNvPr id="5126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49363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62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pPr algn="ctr"/>
            <a:r>
              <a:rPr lang="ru-RU" sz="3600" b="1" u="sng">
                <a:latin typeface="Times New Roman" panose="02020603050405020304" pitchFamily="18" charset="0"/>
              </a:rPr>
              <a:t>Природа происхождения политики: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r>
              <a:rPr lang="ru-RU" sz="2800" b="1" i="1">
                <a:latin typeface="Times New Roman" panose="02020603050405020304" pitchFamily="18" charset="0"/>
              </a:rPr>
              <a:t>теологическая</a:t>
            </a:r>
            <a:r>
              <a:rPr lang="ru-RU" sz="2800" b="1">
                <a:latin typeface="Times New Roman" panose="02020603050405020304" pitchFamily="18" charset="0"/>
              </a:rPr>
              <a:t> объясняет божественность происхождения</a:t>
            </a:r>
          </a:p>
          <a:p>
            <a:r>
              <a:rPr lang="ru-RU" sz="2800" b="1" i="1">
                <a:latin typeface="Times New Roman" panose="02020603050405020304" pitchFamily="18" charset="0"/>
              </a:rPr>
              <a:t>антропологическая</a:t>
            </a:r>
            <a:r>
              <a:rPr lang="ru-RU" sz="2800" b="1">
                <a:latin typeface="Times New Roman" panose="02020603050405020304" pitchFamily="18" charset="0"/>
              </a:rPr>
              <a:t> </a:t>
            </a:r>
            <a:r>
              <a:rPr lang="ru-RU" sz="2800" b="1" i="1">
                <a:latin typeface="Times New Roman" panose="02020603050405020304" pitchFamily="18" charset="0"/>
              </a:rPr>
              <a:t>трактовка</a:t>
            </a:r>
            <a:r>
              <a:rPr lang="ru-RU" sz="2800" b="1">
                <a:latin typeface="Times New Roman" panose="02020603050405020304" pitchFamily="18" charset="0"/>
              </a:rPr>
              <a:t> отвечает природе человека и его стремлению к благу</a:t>
            </a:r>
          </a:p>
          <a:p>
            <a:r>
              <a:rPr lang="ru-RU" sz="2800" b="1" i="1">
                <a:latin typeface="Times New Roman" panose="02020603050405020304" pitchFamily="18" charset="0"/>
              </a:rPr>
              <a:t>биологическая трактовка</a:t>
            </a:r>
            <a:r>
              <a:rPr lang="ru-RU" sz="2800" b="1">
                <a:latin typeface="Times New Roman" panose="02020603050405020304" pitchFamily="18" charset="0"/>
              </a:rPr>
              <a:t> признает общие начала для человека и животного (агрессивность и инстинкт борьбы за выживание )</a:t>
            </a:r>
          </a:p>
          <a:p>
            <a:r>
              <a:rPr lang="ru-RU" sz="2800" b="1" i="1">
                <a:latin typeface="Times New Roman" panose="02020603050405020304" pitchFamily="18" charset="0"/>
              </a:rPr>
              <a:t>психологическая </a:t>
            </a:r>
            <a:r>
              <a:rPr lang="ru-RU" sz="2800" b="1">
                <a:latin typeface="Times New Roman" panose="02020603050405020304" pitchFamily="18" charset="0"/>
              </a:rPr>
              <a:t>объясняет, что политические взаимодействия порождают потребности, интересы, эмоции и влечения человека</a:t>
            </a:r>
          </a:p>
          <a:p>
            <a:r>
              <a:rPr lang="ru-RU" sz="2800" b="1" i="1">
                <a:latin typeface="Times New Roman" panose="02020603050405020304" pitchFamily="18" charset="0"/>
              </a:rPr>
              <a:t>социальная трактовка</a:t>
            </a:r>
            <a:r>
              <a:rPr lang="ru-RU" sz="2800" b="1">
                <a:latin typeface="Times New Roman" panose="02020603050405020304" pitchFamily="18" charset="0"/>
              </a:rPr>
              <a:t>, объясняет общественное происхождение политики в ходе развития общества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u="sng">
                <a:latin typeface="Times New Roman" panose="02020603050405020304" pitchFamily="18" charset="0"/>
              </a:rPr>
              <a:t>Политика - явление многоаспектное, что позволяет выделять ее различные виды:</a:t>
            </a:r>
            <a:r>
              <a:rPr lang="ru-RU" sz="32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0" y="333375"/>
            <a:ext cx="9144000" cy="65246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ru-RU" sz="2800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800" b="1">
                <a:latin typeface="Times New Roman" panose="02020603050405020304" pitchFamily="18" charset="0"/>
              </a:rPr>
              <a:t>В зависимости от </a:t>
            </a:r>
            <a:r>
              <a:rPr lang="ru-RU" sz="2800" b="1" i="1">
                <a:latin typeface="Times New Roman" panose="02020603050405020304" pitchFamily="18" charset="0"/>
              </a:rPr>
              <a:t>сферы общества</a:t>
            </a:r>
            <a:r>
              <a:rPr lang="ru-RU" sz="2800" b="1">
                <a:latin typeface="Times New Roman" panose="02020603050405020304" pitchFamily="18" charset="0"/>
              </a:rPr>
              <a:t>, в которой политика представлена регулирующей функцией: экономическую, социальную, национальную, научно-техническую, экологическую, культурную и военную.</a:t>
            </a:r>
          </a:p>
          <a:p>
            <a:pPr>
              <a:lnSpc>
                <a:spcPct val="90000"/>
              </a:lnSpc>
            </a:pPr>
            <a:r>
              <a:rPr lang="ru-RU" sz="2800" b="1">
                <a:latin typeface="Times New Roman" panose="02020603050405020304" pitchFamily="18" charset="0"/>
              </a:rPr>
              <a:t>По </a:t>
            </a:r>
            <a:r>
              <a:rPr lang="ru-RU" sz="2800" b="1" i="1">
                <a:latin typeface="Times New Roman" panose="02020603050405020304" pitchFamily="18" charset="0"/>
              </a:rPr>
              <a:t>масштабу</a:t>
            </a:r>
            <a:r>
              <a:rPr lang="ru-RU" sz="2800" b="1">
                <a:latin typeface="Times New Roman" panose="02020603050405020304" pitchFamily="18" charset="0"/>
              </a:rPr>
              <a:t> бывает: внутренней и внешней. </a:t>
            </a:r>
          </a:p>
          <a:p>
            <a:pPr>
              <a:lnSpc>
                <a:spcPct val="90000"/>
              </a:lnSpc>
            </a:pPr>
            <a:r>
              <a:rPr lang="ru-RU" sz="2800" b="1">
                <a:latin typeface="Times New Roman" panose="02020603050405020304" pitchFamily="18" charset="0"/>
              </a:rPr>
              <a:t>По приоритетности: нейтральной, "открытых дверей", национального примирения, компромиссов.</a:t>
            </a:r>
          </a:p>
          <a:p>
            <a:pPr>
              <a:lnSpc>
                <a:spcPct val="90000"/>
              </a:lnSpc>
            </a:pPr>
            <a:r>
              <a:rPr lang="ru-RU" sz="2800" b="1">
                <a:latin typeface="Times New Roman" panose="02020603050405020304" pitchFamily="18" charset="0"/>
              </a:rPr>
              <a:t>По </a:t>
            </a:r>
            <a:r>
              <a:rPr lang="ru-RU" sz="2800" b="1" i="1">
                <a:latin typeface="Times New Roman" panose="02020603050405020304" pitchFamily="18" charset="0"/>
              </a:rPr>
              <a:t>содержанию</a:t>
            </a:r>
            <a:r>
              <a:rPr lang="ru-RU" sz="2800" b="1">
                <a:latin typeface="Times New Roman" panose="02020603050405020304" pitchFamily="18" charset="0"/>
              </a:rPr>
              <a:t> и </a:t>
            </a:r>
            <a:r>
              <a:rPr lang="ru-RU" sz="2800" b="1" i="1">
                <a:latin typeface="Times New Roman" panose="02020603050405020304" pitchFamily="18" charset="0"/>
              </a:rPr>
              <a:t>характеру:</a:t>
            </a:r>
            <a:r>
              <a:rPr lang="ru-RU" sz="2800" b="1">
                <a:latin typeface="Times New Roman" panose="02020603050405020304" pitchFamily="18" charset="0"/>
              </a:rPr>
              <a:t> прогрессивную, реакционную, научно-обоснованную и волюнтаристскую.</a:t>
            </a:r>
          </a:p>
          <a:p>
            <a:pPr>
              <a:lnSpc>
                <a:spcPct val="90000"/>
              </a:lnSpc>
            </a:pPr>
            <a:r>
              <a:rPr lang="ru-RU" sz="2800" b="1">
                <a:latin typeface="Times New Roman" panose="02020603050405020304" pitchFamily="18" charset="0"/>
              </a:rPr>
              <a:t>По </a:t>
            </a:r>
            <a:r>
              <a:rPr lang="ru-RU" sz="2800" b="1" i="1">
                <a:latin typeface="Times New Roman" panose="02020603050405020304" pitchFamily="18" charset="0"/>
              </a:rPr>
              <a:t>субъектам политики</a:t>
            </a:r>
            <a:r>
              <a:rPr lang="ru-RU" sz="2800" b="1">
                <a:latin typeface="Times New Roman" panose="02020603050405020304" pitchFamily="18" charset="0"/>
              </a:rPr>
              <a:t>, кто ее осуществляет: политикой государства, мирового сообщества, партии, общественных организаций и др.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049338"/>
          </a:xfrm>
        </p:spPr>
        <p:txBody>
          <a:bodyPr/>
          <a:lstStyle/>
          <a:p>
            <a:pPr algn="ctr"/>
            <a:r>
              <a:rPr lang="ru-RU" sz="4800" b="1">
                <a:latin typeface="Times New Roman" panose="02020603050405020304" pitchFamily="18" charset="0"/>
              </a:rPr>
              <a:t>Политология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29600" cy="4953000"/>
          </a:xfrm>
        </p:spPr>
        <p:txBody>
          <a:bodyPr/>
          <a:lstStyle/>
          <a:p>
            <a:pPr>
              <a:buFontTx/>
              <a:buNone/>
            </a:pPr>
            <a:r>
              <a:rPr lang="ru-RU" sz="4000">
                <a:latin typeface="Times New Roman" panose="02020603050405020304" pitchFamily="18" charset="0"/>
              </a:rPr>
              <a:t> – это наука, занимающаяся изучением государственного управления и политики, основой чего является выработка и воплощение общегосударственной политики, посредствам решений , обязательных для данного общества.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 i="1" u="sng">
                <a:latin typeface="Times New Roman" panose="02020603050405020304" pitchFamily="18" charset="0"/>
              </a:rPr>
              <a:t>Объектом</a:t>
            </a:r>
            <a:r>
              <a:rPr lang="ru-RU" sz="3600" b="1">
                <a:latin typeface="Times New Roman" panose="02020603050405020304" pitchFamily="18" charset="0"/>
              </a:rPr>
              <a:t> политической науки являются стороны объективной реальности, которые подлежит рассмотрению. </a:t>
            </a:r>
            <a:br>
              <a:rPr lang="ru-RU" sz="3600" b="1">
                <a:latin typeface="Times New Roman" panose="02020603050405020304" pitchFamily="18" charset="0"/>
              </a:rPr>
            </a:br>
            <a:r>
              <a:rPr lang="ru-RU" sz="3600" b="1">
                <a:latin typeface="Times New Roman" panose="02020603050405020304" pitchFamily="18" charset="0"/>
              </a:rPr>
              <a:t/>
            </a:r>
            <a:br>
              <a:rPr lang="ru-RU" sz="3600" b="1">
                <a:latin typeface="Times New Roman" panose="02020603050405020304" pitchFamily="18" charset="0"/>
              </a:rPr>
            </a:br>
            <a:r>
              <a:rPr lang="ru-RU" sz="3600" b="1" i="1" u="sng">
                <a:latin typeface="Times New Roman" panose="02020603050405020304" pitchFamily="18" charset="0"/>
              </a:rPr>
              <a:t>Предмет</a:t>
            </a:r>
            <a:r>
              <a:rPr lang="ru-RU" sz="3600" b="1">
                <a:latin typeface="Times New Roman" panose="02020603050405020304" pitchFamily="18" charset="0"/>
              </a:rPr>
              <a:t> исследования - совокупность закономерностей функционирования и развития различных сторон политической действительности</a:t>
            </a:r>
            <a:r>
              <a:rPr lang="ru-RU" sz="3600">
                <a:latin typeface="Times New Roman" panose="02020603050405020304" pitchFamily="18" charset="0"/>
              </a:rPr>
              <a:t> </a:t>
            </a:r>
            <a:r>
              <a:rPr lang="ru-RU" sz="3600" b="1">
                <a:latin typeface="Times New Roman" panose="02020603050405020304" pitchFamily="18" charset="0"/>
              </a:rPr>
              <a:t>по поводу власти и влияния, механизм взаимоотношений властей и взаимодействий между властвующими и управляемыми.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r>
              <a:rPr lang="ru-RU" b="1">
                <a:latin typeface="Times New Roman" panose="02020603050405020304" pitchFamily="18" charset="0"/>
              </a:rPr>
              <a:t>Как наука политология исследует: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Закономерности развития политической сферы.</a:t>
            </a:r>
          </a:p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Политические процессы.</a:t>
            </a:r>
          </a:p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Политические системы.</a:t>
            </a:r>
          </a:p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Политическое сознание.</a:t>
            </a:r>
          </a:p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Политическую культуру.</a:t>
            </a:r>
          </a:p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Глобальные проблемы современности.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41438"/>
          </a:xfrm>
        </p:spPr>
        <p:txBody>
          <a:bodyPr/>
          <a:lstStyle/>
          <a:p>
            <a:r>
              <a:rPr lang="ru-RU" sz="4000" b="1" dirty="0">
                <a:latin typeface="Times New Roman" panose="02020603050405020304" pitchFamily="18" charset="0"/>
              </a:rPr>
              <a:t>Как </a:t>
            </a:r>
            <a:r>
              <a:rPr lang="ru-RU" sz="4000" b="1" dirty="0" smtClean="0">
                <a:latin typeface="Times New Roman" panose="02020603050405020304" pitchFamily="18" charset="0"/>
              </a:rPr>
              <a:t>академическая </a:t>
            </a:r>
            <a:r>
              <a:rPr lang="ru-RU" sz="4000" b="1" dirty="0">
                <a:latin typeface="Times New Roman" panose="02020603050405020304" pitchFamily="18" charset="0"/>
              </a:rPr>
              <a:t>дисциплина политология исследует</a:t>
            </a:r>
            <a:r>
              <a:rPr lang="ru-RU" sz="40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12875"/>
            <a:ext cx="9144000" cy="5445125"/>
          </a:xfrm>
        </p:spPr>
        <p:txBody>
          <a:bodyPr/>
          <a:lstStyle/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Изучает политические институты, их устройство и функционирование.</a:t>
            </a:r>
          </a:p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Участие личности в политической жизни.</a:t>
            </a:r>
          </a:p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Субъекты и объекты политических процессов.</a:t>
            </a:r>
          </a:p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Мировой политический процесс.</a:t>
            </a:r>
          </a:p>
          <a:p>
            <a:pPr marL="609600" indent="-609600"/>
            <a:r>
              <a:rPr lang="ru-RU" sz="4000">
                <a:latin typeface="Times New Roman" panose="02020603050405020304" pitchFamily="18" charset="0"/>
              </a:rPr>
              <a:t>Политические концепции.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76475"/>
          </a:xfrm>
        </p:spPr>
        <p:txBody>
          <a:bodyPr/>
          <a:lstStyle/>
          <a:p>
            <a:r>
              <a:rPr lang="ru-RU" sz="4000" b="1">
                <a:latin typeface="Times New Roman" panose="02020603050405020304" pitchFamily="18" charset="0"/>
              </a:rPr>
              <a:t>Методы политической науки</a:t>
            </a:r>
            <a:r>
              <a:rPr lang="ru-RU" sz="4000">
                <a:latin typeface="Times New Roman" panose="02020603050405020304" pitchFamily="18" charset="0"/>
              </a:rPr>
              <a:t> - способы и приёмы, которые наука использует при исследовании предмета политологии.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2420938"/>
            <a:ext cx="9144000" cy="44370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400" b="1">
                <a:latin typeface="Times New Roman" panose="02020603050405020304" pitchFamily="18" charset="0"/>
              </a:rPr>
              <a:t>Социологический подход</a:t>
            </a:r>
            <a:r>
              <a:rPr lang="ru-RU" sz="3400">
                <a:latin typeface="Times New Roman" panose="02020603050405020304" pitchFamily="18" charset="0"/>
              </a:rPr>
              <a:t> выясняет зависимость политики от общества.</a:t>
            </a:r>
          </a:p>
          <a:p>
            <a:pPr>
              <a:lnSpc>
                <a:spcPct val="80000"/>
              </a:lnSpc>
            </a:pPr>
            <a:r>
              <a:rPr lang="ru-RU" sz="3400" b="1">
                <a:latin typeface="Times New Roman" panose="02020603050405020304" pitchFamily="18" charset="0"/>
              </a:rPr>
              <a:t>Нормативный</a:t>
            </a:r>
            <a:r>
              <a:rPr lang="ru-RU" sz="3400">
                <a:latin typeface="Times New Roman" panose="02020603050405020304" pitchFamily="18" charset="0"/>
              </a:rPr>
              <a:t> -значимость политических явлений для общества и личности.</a:t>
            </a:r>
          </a:p>
          <a:p>
            <a:pPr>
              <a:lnSpc>
                <a:spcPct val="80000"/>
              </a:lnSpc>
            </a:pPr>
            <a:r>
              <a:rPr lang="ru-RU" sz="3400" b="1">
                <a:latin typeface="Times New Roman" panose="02020603050405020304" pitchFamily="18" charset="0"/>
              </a:rPr>
              <a:t>Системный подход</a:t>
            </a:r>
            <a:r>
              <a:rPr lang="ru-RU" sz="3400">
                <a:latin typeface="Times New Roman" panose="02020603050405020304" pitchFamily="18" charset="0"/>
              </a:rPr>
              <a:t> рассматривает политику как организм стремящийся к самосохранению.</a:t>
            </a:r>
            <a:endParaRPr lang="ru-RU" sz="3400" b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400" b="1">
                <a:latin typeface="Times New Roman" panose="02020603050405020304" pitchFamily="18" charset="0"/>
              </a:rPr>
              <a:t>Бихевиористский подход</a:t>
            </a:r>
            <a:r>
              <a:rPr lang="ru-RU" sz="3400">
                <a:latin typeface="Times New Roman" panose="02020603050405020304" pitchFamily="18" charset="0"/>
              </a:rPr>
              <a:t>-изучение политики посредством изучения политического поведения индивидов.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>
                <a:latin typeface="Times New Roman" panose="02020603050405020304" pitchFamily="18" charset="0"/>
              </a:rPr>
              <a:t>Институциональный- ориентирован на изучение институтов которые осуществляют политическую деятельность.</a:t>
            </a:r>
          </a:p>
          <a:p>
            <a:pPr>
              <a:lnSpc>
                <a:spcPct val="80000"/>
              </a:lnSpc>
            </a:pPr>
            <a:r>
              <a:rPr lang="ru-RU">
                <a:latin typeface="Times New Roman" panose="02020603050405020304" pitchFamily="18" charset="0"/>
              </a:rPr>
              <a:t>Антропологический подход- изучает политику обусловленную человеческой природой.</a:t>
            </a:r>
          </a:p>
          <a:p>
            <a:pPr>
              <a:lnSpc>
                <a:spcPct val="80000"/>
              </a:lnSpc>
            </a:pPr>
            <a:r>
              <a:rPr lang="ru-RU">
                <a:latin typeface="Times New Roman" panose="02020603050405020304" pitchFamily="18" charset="0"/>
              </a:rPr>
              <a:t>Психологический- изучает механизмы политической мотивации.</a:t>
            </a:r>
          </a:p>
          <a:p>
            <a:pPr>
              <a:lnSpc>
                <a:spcPct val="80000"/>
              </a:lnSpc>
            </a:pPr>
            <a:r>
              <a:rPr lang="ru-RU">
                <a:latin typeface="Times New Roman" panose="02020603050405020304" pitchFamily="18" charset="0"/>
              </a:rPr>
              <a:t>Деятельный -изучает картину деятельности.</a:t>
            </a:r>
          </a:p>
          <a:p>
            <a:pPr>
              <a:lnSpc>
                <a:spcPct val="80000"/>
              </a:lnSpc>
            </a:pPr>
            <a:r>
              <a:rPr lang="ru-RU">
                <a:latin typeface="Times New Roman" panose="02020603050405020304" pitchFamily="18" charset="0"/>
              </a:rPr>
              <a:t>Сравнительный -сопоставление однотипных политических явлений.</a:t>
            </a:r>
          </a:p>
          <a:p>
            <a:pPr>
              <a:lnSpc>
                <a:spcPct val="80000"/>
              </a:lnSpc>
            </a:pPr>
            <a:r>
              <a:rPr lang="ru-RU">
                <a:latin typeface="Times New Roman" panose="02020603050405020304" pitchFamily="18" charset="0"/>
              </a:rPr>
              <a:t>Исторический -изучает политические явления во временном развитии. </a:t>
            </a:r>
          </a:p>
          <a:p>
            <a:pPr>
              <a:lnSpc>
                <a:spcPct val="80000"/>
              </a:lnSpc>
            </a:pPr>
            <a:r>
              <a:rPr lang="ru-RU">
                <a:latin typeface="Times New Roman" panose="02020603050405020304" pitchFamily="18" charset="0"/>
              </a:rPr>
              <a:t>Структурно функциональный анализ рассматривает политику как систему, где каждый элемент выполняет свою функцию по удовлетворению потребности общества.  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>
                <a:latin typeface="Times New Roman" panose="02020603050405020304" pitchFamily="18" charset="0"/>
              </a:rPr>
              <a:t>Функции политологии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250"/>
            <a:ext cx="9144000" cy="638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3600">
                <a:latin typeface="Times New Roman" panose="02020603050405020304" pitchFamily="18" charset="0"/>
              </a:rPr>
              <a:t>Теоретико-методологическая функция - выступает общетеоретической основой для всей системы политических знаний. </a:t>
            </a:r>
          </a:p>
          <a:p>
            <a:pPr>
              <a:lnSpc>
                <a:spcPct val="90000"/>
              </a:lnSpc>
            </a:pPr>
            <a:r>
              <a:rPr lang="ru-RU" sz="3600">
                <a:latin typeface="Times New Roman" panose="02020603050405020304" pitchFamily="18" charset="0"/>
              </a:rPr>
              <a:t>Познавательная функция - заключается в познании политической реальности.</a:t>
            </a:r>
          </a:p>
          <a:p>
            <a:pPr>
              <a:lnSpc>
                <a:spcPct val="90000"/>
              </a:lnSpc>
            </a:pPr>
            <a:r>
              <a:rPr lang="ru-RU" sz="3600">
                <a:latin typeface="Times New Roman" panose="02020603050405020304" pitchFamily="18" charset="0"/>
              </a:rPr>
              <a:t>Практическая функция - анализирует и обобщает реальный политический процесс.</a:t>
            </a:r>
          </a:p>
          <a:p>
            <a:pPr>
              <a:lnSpc>
                <a:spcPct val="90000"/>
              </a:lnSpc>
            </a:pPr>
            <a:r>
              <a:rPr lang="ru-RU" sz="3600">
                <a:latin typeface="Times New Roman" panose="02020603050405020304" pitchFamily="18" charset="0"/>
              </a:rPr>
              <a:t>Конвенциальная функция - состоит в обеспечении развитой политической культуры, укреплении политического сознания народов, обеспечении перехода в жизни людей от вражды к сотрудничеству.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>
                <a:latin typeface="Times New Roman" panose="02020603050405020304" pitchFamily="18" charset="0"/>
              </a:rPr>
              <a:t>В XIX-ХХ вв. в политологии формируются принципиально новые методологические подходы к исследованию политических явлений, что приводит к появлению разнообразных школ и направлений, сыгравших значительную роль в становлении современной политологической науки.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2051050" y="2511425"/>
            <a:ext cx="6624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3200" b="1"/>
              <a:t>Политология</a:t>
            </a: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539750" y="3644900"/>
            <a:ext cx="8491538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3200" b="1" dirty="0"/>
              <a:t>Лекция </a:t>
            </a:r>
            <a:r>
              <a:rPr lang="ru-RU" sz="3200" b="1" dirty="0" smtClean="0"/>
              <a:t>6</a:t>
            </a:r>
            <a:endParaRPr lang="ru-RU" sz="3200" dirty="0"/>
          </a:p>
          <a:p>
            <a:r>
              <a:rPr lang="ru-RU" sz="3600" dirty="0"/>
              <a:t>Политология как академическая </a:t>
            </a:r>
            <a:r>
              <a:rPr lang="ru-RU" sz="3600" dirty="0" smtClean="0"/>
              <a:t>дисциплина</a:t>
            </a:r>
            <a:endParaRPr lang="ru-RU" sz="3200" dirty="0"/>
          </a:p>
        </p:txBody>
      </p:sp>
      <p:pic>
        <p:nvPicPr>
          <p:cNvPr id="6148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49363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644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00213"/>
          </a:xfrm>
        </p:spPr>
        <p:txBody>
          <a:bodyPr/>
          <a:lstStyle/>
          <a:p>
            <a:r>
              <a:rPr lang="ru-RU" sz="3600" b="1" i="1" u="sng">
                <a:latin typeface="Times New Roman" panose="02020603050405020304" pitchFamily="18" charset="0"/>
              </a:rPr>
              <a:t>Позитивизм</a:t>
            </a:r>
            <a:r>
              <a:rPr lang="ru-RU" sz="3600" b="1">
                <a:latin typeface="Times New Roman" panose="02020603050405020304" pitchFamily="18" charset="0"/>
              </a:rPr>
              <a:t> стимулировал развитие эмпирического направления политологии.</a:t>
            </a:r>
            <a:r>
              <a:rPr lang="ru-RU" sz="36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773238"/>
            <a:ext cx="9144000" cy="5084762"/>
          </a:xfrm>
        </p:spPr>
        <p:txBody>
          <a:bodyPr/>
          <a:lstStyle/>
          <a:p>
            <a:r>
              <a:rPr lang="ru-RU" sz="3400" b="1">
                <a:latin typeface="Times New Roman" panose="02020603050405020304" pitchFamily="18" charset="0"/>
              </a:rPr>
              <a:t>в политических исследованиях утвердился принцип верификации (от лат. verus - искать, facio - делаю), т.е. подтверждения, согласно которому научную ценность могут иметь достоверные эмпирические факты, которые можно проверить путем наблюдения, изучения документов и количественных методов анализа Конт, Г. Спенсер.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3068638"/>
          </a:xfrm>
        </p:spPr>
        <p:txBody>
          <a:bodyPr/>
          <a:lstStyle/>
          <a:p>
            <a:r>
              <a:rPr lang="ru-RU" sz="3600" b="1" i="1" u="sng">
                <a:latin typeface="Times New Roman" panose="02020603050405020304" pitchFamily="18" charset="0"/>
              </a:rPr>
              <a:t>Социологический подход</a:t>
            </a:r>
            <a:r>
              <a:rPr lang="ru-RU" sz="3600">
                <a:latin typeface="Times New Roman" panose="02020603050405020304" pitchFamily="18" charset="0"/>
              </a:rPr>
              <a:t> истолковывал политические явления как производные от других сфер общественной жизни: экономики, культуры, этики, социальной структуры общества.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0" y="3213100"/>
            <a:ext cx="9144000" cy="3644900"/>
          </a:xfrm>
        </p:spPr>
        <p:txBody>
          <a:bodyPr/>
          <a:lstStyle/>
          <a:p>
            <a:r>
              <a:rPr lang="ru-RU" b="1">
                <a:latin typeface="Times New Roman" panose="02020603050405020304" pitchFamily="18" charset="0"/>
              </a:rPr>
              <a:t>детерминизм - понимания политики через действие объективных экономических законов классового общества К Маркс. </a:t>
            </a:r>
          </a:p>
          <a:p>
            <a:r>
              <a:rPr lang="ru-RU" b="1">
                <a:latin typeface="Times New Roman" panose="02020603050405020304" pitchFamily="18" charset="0"/>
              </a:rPr>
              <a:t>теория легитимности власти и современной теории бюрократии Макса Вебера. </a:t>
            </a:r>
          </a:p>
          <a:p>
            <a:r>
              <a:rPr lang="ru-RU" b="1">
                <a:latin typeface="Times New Roman" panose="02020603050405020304" pitchFamily="18" charset="0"/>
              </a:rPr>
              <a:t>теории элит Г. Моска, В. Парето, Р. Михельс.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708275"/>
          </a:xfrm>
        </p:spPr>
        <p:txBody>
          <a:bodyPr/>
          <a:lstStyle/>
          <a:p>
            <a:r>
              <a:rPr lang="ru-RU" sz="3600" b="1" i="1" u="sng">
                <a:latin typeface="Times New Roman" panose="02020603050405020304" pitchFamily="18" charset="0"/>
              </a:rPr>
              <a:t>Бихевиористский подход</a:t>
            </a:r>
            <a:r>
              <a:rPr lang="ru-RU" sz="3600">
                <a:latin typeface="Times New Roman" panose="02020603050405020304" pitchFamily="18" charset="0"/>
              </a:rPr>
              <a:t> был ориентирован на изучении мотиваций, побуждающих индивида к действию в разных ситуациях при принятии политических решений. 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2781300"/>
            <a:ext cx="9144000" cy="40767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>
                <a:latin typeface="Times New Roman" panose="02020603050405020304" pitchFamily="18" charset="0"/>
              </a:rPr>
              <a:t>психоанализ З. Фрейда исследовал роль бессознательных импульсов в детерминации политических явлений и поведении.</a:t>
            </a:r>
          </a:p>
          <a:p>
            <a:pPr>
              <a:lnSpc>
                <a:spcPct val="90000"/>
              </a:lnSpc>
            </a:pPr>
            <a:r>
              <a:rPr lang="ru-RU" b="1">
                <a:latin typeface="Times New Roman" panose="02020603050405020304" pitchFamily="18" charset="0"/>
              </a:rPr>
              <a:t>Чикагская школа  признала политическое поведение основой политической реальности, подлежащей эмпирической фиксации, с помощью, прежде всего, методов естественных наук -Ч. Мерриам, Г. Лассуэлл.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2800" b="1" u="sng">
                <a:latin typeface="Times New Roman" panose="02020603050405020304" pitchFamily="18" charset="0"/>
              </a:rPr>
              <a:t>Понимание политической реальности, сущности политических отношений (предмета политологии):</a:t>
            </a:r>
            <a:br>
              <a:rPr lang="ru-RU" sz="2800" b="1" u="sng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-В Немецкой традиции устойчивость бюрократической традиции на государственном уровне склоняло ученых к тому, что политика есть процесс управляемый, вполне поддающийся определенному порядку.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-В Британской политологии сильны традиции культа своей политической истории, объяснение политических процессов через национальные традиции, перенос их  в практику политической реальности. 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-Во Франции политическую науку идентифицируют с наукой о государстве (это наиболее узкая трактовка).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-Американская политическая наука это наука о власти, главная функция которой – распределение ресурсов, обеспечение общего порядка.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2800" b="1">
                <a:latin typeface="Times New Roman" panose="02020603050405020304" pitchFamily="18" charset="0"/>
              </a:rPr>
              <a:t>1857г. - в Колумбийском колледже США, впоследствии университет, стал читаться курс политической теории. 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1871г. - в Париже открывается политологический центр "Свободная школа политических наук". 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1880г.-в США создается "Школа политической науки»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1880г. - в США издается первый политологический журнал. 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После второй мировой войны во многих странах активизируются политологические исследования, что стимулировало создание академических политических институтов и международных центров. 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1949г. - в рамках ЮНЕСКО была основана Всемирная ассоциация политических наук. 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>
                <a:latin typeface="Times New Roman" panose="02020603050405020304" pitchFamily="18" charset="0"/>
              </a:rPr>
              <a:t>В 70-90-е гг. ХХ в. происходит окончательная институционализация политической науки.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2800" b="1">
                <a:latin typeface="Times New Roman" panose="02020603050405020304" pitchFamily="18" charset="0"/>
              </a:rPr>
              <a:t>В 60-80 г. ХХ в. в политологии выделялись 2 основных уровня знания и исследований – </a:t>
            </a:r>
            <a:r>
              <a:rPr lang="ru-RU" sz="2800" b="1" u="sng">
                <a:latin typeface="Times New Roman" panose="02020603050405020304" pitchFamily="18" charset="0"/>
              </a:rPr>
              <a:t>теоретический и прикладной</a:t>
            </a:r>
            <a:r>
              <a:rPr lang="ru-RU" sz="2800" b="1">
                <a:latin typeface="Times New Roman" panose="02020603050405020304" pitchFamily="18" charset="0"/>
              </a:rPr>
              <a:t> и соответственно - </a:t>
            </a:r>
            <a:r>
              <a:rPr lang="ru-RU" sz="2800" b="1" u="sng">
                <a:latin typeface="Times New Roman" panose="02020603050405020304" pitchFamily="18" charset="0"/>
              </a:rPr>
              <a:t>общая и прикладная</a:t>
            </a:r>
            <a:r>
              <a:rPr lang="ru-RU" sz="2800" b="1">
                <a:latin typeface="Times New Roman" panose="02020603050405020304" pitchFamily="18" charset="0"/>
              </a:rPr>
              <a:t> политология.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 u="sng">
                <a:latin typeface="Times New Roman" panose="02020603050405020304" pitchFamily="18" charset="0"/>
              </a:rPr>
              <a:t>Общая политология</a:t>
            </a:r>
            <a:r>
              <a:rPr lang="ru-RU" sz="2800" b="1">
                <a:latin typeface="Times New Roman" panose="02020603050405020304" pitchFamily="18" charset="0"/>
              </a:rPr>
              <a:t> содержит: политическую философию, теорию политики, политическую социологию, сравнительную политологию. В целом это </a:t>
            </a:r>
            <a:r>
              <a:rPr lang="ru-RU" sz="2800" b="1" u="sng">
                <a:latin typeface="Times New Roman" panose="02020603050405020304" pitchFamily="18" charset="0"/>
              </a:rPr>
              <a:t>теоретическое исследование</a:t>
            </a:r>
            <a:r>
              <a:rPr lang="ru-RU" sz="2800" b="1">
                <a:latin typeface="Times New Roman" panose="02020603050405020304" pitchFamily="18" charset="0"/>
              </a:rPr>
              <a:t> политики, макроанализ устойчивости и изменении политических систем, власти и политических процессов.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 u="sng">
                <a:latin typeface="Times New Roman" panose="02020603050405020304" pitchFamily="18" charset="0"/>
              </a:rPr>
              <a:t>Прикладная политология</a:t>
            </a:r>
            <a:r>
              <a:rPr lang="ru-RU" sz="2800" b="1">
                <a:latin typeface="Times New Roman" panose="02020603050405020304" pitchFamily="18" charset="0"/>
              </a:rPr>
              <a:t> вырабатывает знания, по практическому регулированию политических процессов, решению конкретных политических задач. </a:t>
            </a:r>
            <a:br>
              <a:rPr lang="ru-RU" sz="2800" b="1">
                <a:latin typeface="Times New Roman" panose="02020603050405020304" pitchFamily="18" charset="0"/>
              </a:rPr>
            </a:br>
            <a:r>
              <a:rPr lang="ru-RU" sz="2800" b="1" u="sng">
                <a:latin typeface="Times New Roman" panose="02020603050405020304" pitchFamily="18" charset="0"/>
              </a:rPr>
              <a:t>Прикладное политологическое исследование</a:t>
            </a:r>
            <a:r>
              <a:rPr lang="ru-RU" sz="2800" b="1">
                <a:latin typeface="Times New Roman" panose="02020603050405020304" pitchFamily="18" charset="0"/>
              </a:rPr>
              <a:t> сводится к нахождению политической проблемы и выработке гипотез к его разрешению.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49275"/>
          </a:xfrm>
        </p:spPr>
        <p:txBody>
          <a:bodyPr/>
          <a:lstStyle/>
          <a:p>
            <a:r>
              <a:rPr lang="ru-RU" sz="2800" b="1" u="sng">
                <a:latin typeface="Times New Roman" panose="02020603050405020304" pitchFamily="18" charset="0"/>
              </a:rPr>
              <a:t>Направления политической науки по проблематикам: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0" y="549275"/>
            <a:ext cx="9144000" cy="63087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sz="2800">
                <a:latin typeface="Times New Roman" panose="02020603050405020304" pitchFamily="18" charset="0"/>
              </a:rPr>
              <a:t>политическая философия, исследует ценности, идеалы и нормы функционирования политики и власти </a:t>
            </a:r>
          </a:p>
          <a:p>
            <a:pPr>
              <a:lnSpc>
                <a:spcPct val="80000"/>
              </a:lnSpc>
            </a:pPr>
            <a:r>
              <a:rPr lang="ru-RU" sz="2800">
                <a:latin typeface="Times New Roman" panose="02020603050405020304" pitchFamily="18" charset="0"/>
              </a:rPr>
              <a:t>теория политики - изучающая политику и власть, механизмы функционирования последней </a:t>
            </a:r>
          </a:p>
          <a:p>
            <a:pPr>
              <a:lnSpc>
                <a:spcPct val="80000"/>
              </a:lnSpc>
            </a:pPr>
            <a:r>
              <a:rPr lang="ru-RU" sz="2800">
                <a:latin typeface="Times New Roman" panose="02020603050405020304" pitchFamily="18" charset="0"/>
              </a:rPr>
              <a:t>политическая социология, изучает социальные основания власти, влияние общества на политику </a:t>
            </a:r>
          </a:p>
          <a:p>
            <a:pPr>
              <a:lnSpc>
                <a:spcPct val="80000"/>
              </a:lnSpc>
            </a:pPr>
            <a:r>
              <a:rPr lang="ru-RU" sz="2800">
                <a:latin typeface="Times New Roman" panose="02020603050405020304" pitchFamily="18" charset="0"/>
              </a:rPr>
              <a:t>политическая психология, исследует роль установок, убеждений, мотивов и подсознательных факторов на политическое поведение </a:t>
            </a:r>
          </a:p>
          <a:p>
            <a:pPr>
              <a:lnSpc>
                <a:spcPct val="80000"/>
              </a:lnSpc>
            </a:pPr>
            <a:r>
              <a:rPr lang="ru-RU" sz="2800">
                <a:latin typeface="Times New Roman" panose="02020603050405020304" pitchFamily="18" charset="0"/>
              </a:rPr>
              <a:t>история политических учений, изучает этапы эволюции представлений о политической жизни и ее компонентах</a:t>
            </a:r>
          </a:p>
          <a:p>
            <a:pPr>
              <a:lnSpc>
                <a:spcPct val="80000"/>
              </a:lnSpc>
            </a:pPr>
            <a:r>
              <a:rPr lang="ru-RU" sz="2800">
                <a:latin typeface="Times New Roman" panose="02020603050405020304" pitchFamily="18" charset="0"/>
              </a:rPr>
              <a:t>политическая антропология изучает влияние социобиологических качеств человека на политику, ее связь с культурой и этнопсихологией народов </a:t>
            </a:r>
          </a:p>
          <a:p>
            <a:pPr>
              <a:lnSpc>
                <a:spcPct val="80000"/>
              </a:lnSpc>
            </a:pPr>
            <a:r>
              <a:rPr lang="ru-RU" sz="2800">
                <a:latin typeface="Times New Roman" panose="02020603050405020304" pitchFamily="18" charset="0"/>
              </a:rPr>
              <a:t>теория международных отношений, рассматривает проблемы мировой политики и взаимоотношений государств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2051050" y="2511425"/>
            <a:ext cx="6624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3200" b="1"/>
              <a:t>Политология</a:t>
            </a: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539750" y="3644900"/>
            <a:ext cx="849153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3200" b="1" dirty="0"/>
              <a:t>Лекция </a:t>
            </a:r>
            <a:r>
              <a:rPr lang="ru-RU" sz="3200" b="1" dirty="0" smtClean="0"/>
              <a:t>7-8</a:t>
            </a:r>
            <a:endParaRPr lang="ru-RU" sz="3200" dirty="0"/>
          </a:p>
          <a:p>
            <a:r>
              <a:rPr lang="ru-RU" sz="3600" dirty="0"/>
              <a:t>Политология: </a:t>
            </a:r>
            <a:r>
              <a:rPr lang="ru-RU" sz="3600" dirty="0" smtClean="0"/>
              <a:t>качественные и количественные </a:t>
            </a:r>
            <a:r>
              <a:rPr lang="ru-RU" sz="3600" dirty="0"/>
              <a:t>методы исследования</a:t>
            </a:r>
            <a:endParaRPr lang="ru-RU" sz="3200" dirty="0"/>
          </a:p>
        </p:txBody>
      </p:sp>
      <p:pic>
        <p:nvPicPr>
          <p:cNvPr id="6148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49363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972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110" y="1131094"/>
            <a:ext cx="6492240" cy="99417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/>
              <a:t>Структура и особенности политологического знания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/>
              <a:t>Политология: качественные методы исследования</a:t>
            </a:r>
            <a:r>
              <a:rPr lang="ru-RU" sz="2400" dirty="0" smtClean="0"/>
              <a:t>. </a:t>
            </a:r>
            <a:endParaRPr lang="ru-RU" sz="2400" dirty="0"/>
          </a:p>
          <a:p>
            <a:pPr>
              <a:buFontTx/>
              <a:buChar char="-"/>
            </a:pPr>
            <a:r>
              <a:rPr lang="ru-RU" sz="2400" dirty="0" smtClean="0"/>
              <a:t>Политология: количественные методы исследования</a:t>
            </a:r>
            <a:r>
              <a:rPr lang="ru-RU" sz="2400" dirty="0" smtClean="0"/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55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 bwMode="auto">
          <a:xfrm>
            <a:off x="1187624" y="188640"/>
            <a:ext cx="776287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b="1" dirty="0" smtClean="0"/>
              <a:t>Структура </a:t>
            </a:r>
            <a:r>
              <a:rPr lang="ru-RU" sz="2800" b="1" dirty="0" smtClean="0"/>
              <a:t>и особенности политологического знания </a:t>
            </a: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1"/>
          </p:nvPr>
        </p:nvGraphicFramePr>
        <p:xfrm>
          <a:off x="323850" y="1600200"/>
          <a:ext cx="8640763" cy="4637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9223"/>
                <a:gridCol w="5591540"/>
              </a:tblGrid>
              <a:tr h="5935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Методы </a:t>
                      </a:r>
                    </a:p>
                  </a:txBody>
                  <a:tcPr marL="91441" marR="9144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Характеристика</a:t>
                      </a:r>
                    </a:p>
                  </a:txBody>
                  <a:tcPr marL="91441" marR="91441" horzOverflow="overflow"/>
                </a:tc>
              </a:tr>
              <a:tr h="15951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Институциональный</a:t>
                      </a:r>
                    </a:p>
                  </a:txBody>
                  <a:tcPr marL="91441" marR="9144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Ориентирует на изучение институтов, с помощью которых осуществляется политическая деятельность (государство, партии и т.д.)</a:t>
                      </a:r>
                    </a:p>
                  </a:txBody>
                  <a:tcPr marL="91441" marR="91441" horzOverflow="overflow"/>
                </a:tc>
              </a:tr>
              <a:tr h="12241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Исторический</a:t>
                      </a:r>
                    </a:p>
                  </a:txBody>
                  <a:tcPr marL="91441" marR="9144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Изучает изменения политических норм, рассматривает политику как явление и процесс во времени и пространстве.</a:t>
                      </a:r>
                    </a:p>
                  </a:txBody>
                  <a:tcPr marL="91441" marR="91441" horzOverflow="overflow"/>
                </a:tc>
              </a:tr>
              <a:tr h="12241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Социологический</a:t>
                      </a:r>
                    </a:p>
                  </a:txBody>
                  <a:tcPr marL="91441" marR="9144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Выявляет зависимость политики от общества, социальной обусловленности политических явлений.</a:t>
                      </a:r>
                    </a:p>
                  </a:txBody>
                  <a:tcPr marL="91441" marR="91441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377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110" y="1131094"/>
            <a:ext cx="6492240" cy="99417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/>
              <a:t>Политическая сфера: субъект, объект и функции политики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/>
              <a:t>Природа происхождения политики. </a:t>
            </a:r>
            <a:endParaRPr lang="ru-RU" sz="2400" dirty="0"/>
          </a:p>
          <a:p>
            <a:pPr>
              <a:buFontTx/>
              <a:buChar char="-"/>
            </a:pPr>
            <a:r>
              <a:rPr lang="ru-RU" sz="2400" dirty="0" smtClean="0"/>
              <a:t>Этапы становления политологии как академической дисциплины.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81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 bwMode="auto">
          <a:xfrm>
            <a:off x="1122363" y="228600"/>
            <a:ext cx="776287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Методы политологии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</p:nvPr>
        </p:nvGraphicFramePr>
        <p:xfrm>
          <a:off x="323850" y="1412875"/>
          <a:ext cx="8569325" cy="4907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022"/>
                <a:gridCol w="5473303"/>
              </a:tblGrid>
              <a:tr h="4876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Методы </a:t>
                      </a:r>
                    </a:p>
                  </a:txBody>
                  <a:tcPr marT="45706" marB="457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Характеристика</a:t>
                      </a:r>
                    </a:p>
                  </a:txBody>
                  <a:tcPr marT="45706" marB="45706" horzOverflow="overflow"/>
                </a:tc>
              </a:tr>
              <a:tr h="9600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Психологический</a:t>
                      </a:r>
                    </a:p>
                  </a:txBody>
                  <a:tcPr marT="45706" marB="4570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Ориентирует на изучение психологических характеристик групп (наций, классов, малых групп) и личности в политике.</a:t>
                      </a:r>
                    </a:p>
                  </a:txBody>
                  <a:tcPr marT="45706" marB="45706" horzOverflow="overflow"/>
                </a:tc>
              </a:tr>
              <a:tr h="9600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Бихевиористский</a:t>
                      </a:r>
                      <a:endParaRPr kumimoji="0" lang="ru-RU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(поведенческий)</a:t>
                      </a:r>
                    </a:p>
                  </a:txBody>
                  <a:tcPr marT="45706" marB="4570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Ориентирует на изучение субъективных механизмов политического поведения индивида, принятия политических решений.</a:t>
                      </a:r>
                    </a:p>
                  </a:txBody>
                  <a:tcPr marT="45706" marB="45706" horzOverflow="overflow"/>
                </a:tc>
              </a:tr>
              <a:tr h="12496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Системный</a:t>
                      </a:r>
                    </a:p>
                  </a:txBody>
                  <a:tcPr marT="45706" marB="4570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Рассматривает политику как открытую систему, взаимодействующую с окружающей средой. Описывает системные связи между субъектами политики.</a:t>
                      </a:r>
                    </a:p>
                  </a:txBody>
                  <a:tcPr marT="45706" marB="45706" horzOverflow="overflow"/>
                </a:tc>
              </a:tr>
              <a:tr h="12496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Структурно-функциональный</a:t>
                      </a:r>
                    </a:p>
                  </a:txBody>
                  <a:tcPr marT="45706" marB="4570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Акцентирует внимание на выявлении факторов взаимозависимости политических институтов как структурных элементов политической реальности.</a:t>
                      </a:r>
                    </a:p>
                  </a:txBody>
                  <a:tcPr marT="45706" marB="45706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432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Качественные методы исследований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698263"/>
            <a:ext cx="8186627" cy="3263503"/>
          </a:xfrm>
        </p:spPr>
        <p:txBody>
          <a:bodyPr>
            <a:noAutofit/>
          </a:bodyPr>
          <a:lstStyle/>
          <a:p>
            <a:r>
              <a:rPr lang="ru-RU" sz="3200" dirty="0" smtClean="0"/>
              <a:t>- </a:t>
            </a:r>
            <a:r>
              <a:rPr lang="ru-RU" sz="3200" dirty="0"/>
              <a:t>это методы, направленные на получение таких «качественных данных», которые позволяют раскрыть значение тех или иных социальных явлений через анализ структуры и динамики общественного мнения. В общих чертах - это получение глубокой, развернутой информации о предмете исследования. </a:t>
            </a:r>
            <a:endParaRPr lang="ru-RU" sz="3200" dirty="0" smtClean="0"/>
          </a:p>
          <a:p>
            <a:r>
              <a:rPr lang="ru-RU" sz="3200" dirty="0" smtClean="0"/>
              <a:t>Также</a:t>
            </a:r>
            <a:r>
              <a:rPr lang="ru-RU" sz="3200" dirty="0"/>
              <a:t>, качественное исследование отвечает на вопросы «</a:t>
            </a:r>
            <a:r>
              <a:rPr lang="ru-RU" sz="3200" b="1" dirty="0"/>
              <a:t>как</a:t>
            </a:r>
            <a:r>
              <a:rPr lang="ru-RU" sz="3200" dirty="0"/>
              <a:t>?» и «</a:t>
            </a:r>
            <a:r>
              <a:rPr lang="ru-RU" sz="3200" b="1" dirty="0"/>
              <a:t>почему</a:t>
            </a:r>
            <a:r>
              <a:rPr lang="ru-RU" sz="3200" dirty="0"/>
              <a:t>?». </a:t>
            </a:r>
          </a:p>
        </p:txBody>
      </p:sp>
    </p:spTree>
    <p:extLst>
      <p:ext uri="{BB962C8B-B14F-4D97-AF65-F5344CB8AC3E}">
        <p14:creationId xmlns:p14="http://schemas.microsoft.com/office/powerpoint/2010/main" val="21601078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Методы качественных исследований: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704373"/>
            <a:ext cx="8042611" cy="3875009"/>
          </a:xfrm>
        </p:spPr>
        <p:txBody>
          <a:bodyPr>
            <a:noAutofit/>
          </a:bodyPr>
          <a:lstStyle/>
          <a:p>
            <a:r>
              <a:rPr lang="ru-RU" sz="2400" b="1" dirty="0"/>
              <a:t>НАБЛЮДЕНИЕ</a:t>
            </a:r>
          </a:p>
          <a:p>
            <a:r>
              <a:rPr lang="ru-RU" sz="2400" b="1" dirty="0" smtClean="0"/>
              <a:t>Прямое </a:t>
            </a:r>
            <a:r>
              <a:rPr lang="ru-RU" sz="2400" b="1" dirty="0"/>
              <a:t>наблюдение</a:t>
            </a:r>
          </a:p>
          <a:p>
            <a:pPr marL="0" indent="0">
              <a:buNone/>
            </a:pPr>
            <a:r>
              <a:rPr lang="ru-RU" sz="2400" dirty="0"/>
              <a:t>-метод осуществления наблюдения, который предполагает наблюдение за поведением людей. Используется, например, при исследовании покупательского поведения потребителей непосредственно в торговой точке.</a:t>
            </a:r>
          </a:p>
          <a:p>
            <a:r>
              <a:rPr lang="ru-RU" sz="2400" b="1" dirty="0" smtClean="0"/>
              <a:t>Скрытое </a:t>
            </a:r>
            <a:r>
              <a:rPr lang="ru-RU" sz="2400" b="1" dirty="0"/>
              <a:t>наблюдение</a:t>
            </a:r>
          </a:p>
          <a:p>
            <a:pPr marL="0" indent="0">
              <a:buNone/>
            </a:pPr>
            <a:r>
              <a:rPr lang="ru-RU" sz="2400" b="1" dirty="0"/>
              <a:t>-</a:t>
            </a:r>
            <a:r>
              <a:rPr lang="ru-RU" sz="2400" dirty="0"/>
              <a:t>один из методов осуществления наблюдения. Скрытое наблюдение предполагает, что объект исследования не подозревает о том, что за ним наблюдают. Примером данного метода может служить «тайный покупатель», который наблюдает за тем, как продавцы обслуживают клиентов в магазине.</a:t>
            </a:r>
          </a:p>
        </p:txBody>
      </p:sp>
    </p:spTree>
    <p:extLst>
      <p:ext uri="{BB962C8B-B14F-4D97-AF65-F5344CB8AC3E}">
        <p14:creationId xmlns:p14="http://schemas.microsoft.com/office/powerpoint/2010/main" val="33471182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МЕТОДЫ КАЧЕСТВЕННЫХ ИССЛЕДОВАНИЙ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846" y="1690689"/>
            <a:ext cx="8510154" cy="4310061"/>
          </a:xfrm>
        </p:spPr>
        <p:txBody>
          <a:bodyPr>
            <a:noAutofit/>
          </a:bodyPr>
          <a:lstStyle/>
          <a:p>
            <a:r>
              <a:rPr lang="ru-RU" sz="2400" dirty="0" smtClean="0"/>
              <a:t>Составление </a:t>
            </a:r>
            <a:r>
              <a:rPr lang="ru-RU" sz="2400" dirty="0"/>
              <a:t>поведенческих карт</a:t>
            </a:r>
          </a:p>
          <a:p>
            <a:pPr marL="0" indent="0">
              <a:buNone/>
            </a:pPr>
            <a:r>
              <a:rPr lang="ru-RU" sz="2400" dirty="0"/>
              <a:t>-основан на автоматическом фотографировании ситуаций потребления товаров и услуг. Например, на кухне в наблюдаемом домохозяйстве устанавливаются фотокамеры, объективы которых направлены на холодильник, рабочий или обеденный стол, посудомоечную машину или другие зоны. Таким образом, в процессе скоростного фотографирования, практика потребления фиксируется достаточно детально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endParaRPr lang="ru-RU" sz="2400" dirty="0"/>
          </a:p>
          <a:p>
            <a:pPr lvl="1"/>
            <a:r>
              <a:rPr lang="ru-RU" sz="2000" dirty="0" smtClean="0"/>
              <a:t>Путешествие </a:t>
            </a:r>
            <a:r>
              <a:rPr lang="ru-RU" sz="2000" dirty="0"/>
              <a:t>потребителя</a:t>
            </a:r>
          </a:p>
          <a:p>
            <a:pPr marL="342900" lvl="1" indent="0">
              <a:buNone/>
            </a:pPr>
            <a:r>
              <a:rPr lang="ru-RU" sz="2000" dirty="0"/>
              <a:t>-этот метод исследования применяется для изучения потребительской логистики, проявляемой в течение определенного интервала времени, например - выходного дня. Наблюдатель скрыто сопровождает членов домохозяйства, изучая их образ шопинга, работы, проведения досуга.</a:t>
            </a:r>
          </a:p>
          <a:p>
            <a:pPr lvl="1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755425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МЕТОДЫ КАЧЕСТВЕННЫХ ИССЛЕДОВАНИЙ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845" y="2228850"/>
            <a:ext cx="8114619" cy="326350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Ситуационное </a:t>
            </a:r>
            <a:r>
              <a:rPr lang="ru-RU" sz="4000" dirty="0"/>
              <a:t>исследование</a:t>
            </a:r>
          </a:p>
          <a:p>
            <a:pPr marL="0" indent="0">
              <a:buNone/>
            </a:pPr>
            <a:r>
              <a:rPr lang="ru-RU" sz="4000" dirty="0"/>
              <a:t>-описание явления, анализ конкретно складывающихся ситуаций.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1135007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МЕТОДЫ КАЧЕСТВЕННЫХ ИССЛЕДОВАНИЙ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846" y="1690689"/>
            <a:ext cx="8258634" cy="4310061"/>
          </a:xfrm>
        </p:spPr>
        <p:txBody>
          <a:bodyPr>
            <a:noAutofit/>
          </a:bodyPr>
          <a:lstStyle/>
          <a:p>
            <a:r>
              <a:rPr lang="ru-RU" sz="2400" dirty="0" smtClean="0"/>
              <a:t>Метод </a:t>
            </a:r>
            <a:r>
              <a:rPr lang="ru-RU" sz="2400" dirty="0" err="1"/>
              <a:t>Делфи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- метод быстрого поиска решений, основанный на их генерации в процессе мозговой атаки, проводимой группой специалистов, и отбора лучшего решения, исходя из экспертных оценок</a:t>
            </a:r>
            <a:r>
              <a:rPr lang="ru-RU" sz="2400" dirty="0" smtClean="0"/>
              <a:t>. Часто </a:t>
            </a:r>
            <a:r>
              <a:rPr lang="ru-RU" sz="2400" dirty="0"/>
              <a:t>применяется для прогнозирования будущих событий.</a:t>
            </a:r>
          </a:p>
          <a:p>
            <a:r>
              <a:rPr lang="ru-RU" sz="2400" dirty="0" smtClean="0"/>
              <a:t>Мозговой </a:t>
            </a:r>
            <a:r>
              <a:rPr lang="ru-RU" sz="2400" dirty="0"/>
              <a:t>штурм</a:t>
            </a:r>
          </a:p>
          <a:p>
            <a:pPr marL="0" indent="0">
              <a:buNone/>
            </a:pPr>
            <a:r>
              <a:rPr lang="ru-RU" sz="2400" dirty="0"/>
              <a:t>-оперативный метод решения проблемы на основе стимулирования творческой активности, при котором участникам обсуждения предлагают высказывать как можно большее количество вариантов решения, в том числе самых фантастичных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180360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Методы качественных исследований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847" y="1484785"/>
            <a:ext cx="8042609" cy="451596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Проекционный метод</a:t>
            </a:r>
            <a:endParaRPr lang="ru-RU" sz="2400" b="1" dirty="0"/>
          </a:p>
          <a:p>
            <a:pPr marL="0" indent="0">
              <a:buNone/>
            </a:pPr>
            <a:r>
              <a:rPr lang="ru-RU" sz="2400" b="1" dirty="0"/>
              <a:t>-</a:t>
            </a:r>
            <a:r>
              <a:rPr lang="ru-RU" sz="2400" dirty="0"/>
              <a:t>косвенная форма опроса, побуждающая респондентов высказывать интервьюеру свои скрытые мотивы, убеждения, отношения или чувства относительно обсуждаемой проблемы, т.е. как бы извлекать их из глубин сознания, проецируя исследователю.</a:t>
            </a:r>
          </a:p>
          <a:p>
            <a:pPr lvl="1"/>
            <a:r>
              <a:rPr lang="ru-RU" sz="2000" b="1" dirty="0"/>
              <a:t>	Ассоциативный метод</a:t>
            </a:r>
          </a:p>
          <a:p>
            <a:pPr marL="342900" lvl="1" indent="0">
              <a:buNone/>
            </a:pPr>
            <a:r>
              <a:rPr lang="ru-RU" sz="2000" dirty="0" smtClean="0"/>
              <a:t>-</a:t>
            </a:r>
            <a:r>
              <a:rPr lang="ru-RU" sz="2000" dirty="0"/>
              <a:t>основными источниками для генерирования новых идей служат ассоциации, метафоры и случайно выбранные понятия.</a:t>
            </a:r>
          </a:p>
          <a:p>
            <a:pPr lvl="1"/>
            <a:r>
              <a:rPr lang="ru-RU" sz="2000" b="1" dirty="0" smtClean="0"/>
              <a:t>Метод </a:t>
            </a:r>
            <a:r>
              <a:rPr lang="ru-RU" sz="2000" b="1" dirty="0"/>
              <a:t>завершения </a:t>
            </a:r>
            <a:r>
              <a:rPr lang="ru-RU" sz="2000" b="1" dirty="0" smtClean="0"/>
              <a:t>ситуации</a:t>
            </a:r>
          </a:p>
          <a:p>
            <a:pPr marL="342900" lvl="1" indent="0">
              <a:buNone/>
            </a:pPr>
            <a:r>
              <a:rPr lang="ru-RU" sz="2000" dirty="0" smtClean="0"/>
              <a:t>-завершение абзаца, предложения или целой истории</a:t>
            </a:r>
          </a:p>
          <a:p>
            <a:pPr lvl="1"/>
            <a:r>
              <a:rPr lang="ru-RU" sz="2000" b="1" dirty="0" smtClean="0"/>
              <a:t>Методы </a:t>
            </a:r>
            <a:r>
              <a:rPr lang="ru-RU" sz="2000" b="1" dirty="0"/>
              <a:t>конструирования ситуации</a:t>
            </a:r>
          </a:p>
          <a:p>
            <a:pPr marL="342900" lvl="1" indent="0">
              <a:buNone/>
            </a:pPr>
            <a:r>
              <a:rPr lang="ru-RU" sz="2000" dirty="0" smtClean="0"/>
              <a:t>-анимационные </a:t>
            </a:r>
            <a:r>
              <a:rPr lang="ru-RU" sz="2000" dirty="0"/>
              <a:t>тесты или ответы по рисункам</a:t>
            </a:r>
          </a:p>
          <a:p>
            <a:pPr lvl="1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932920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МЕТОДЫ КАЧЕСТВЕННЫХ ИССЛЕДОВАНИЙ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209" y="1662250"/>
            <a:ext cx="8186626" cy="4515966"/>
          </a:xfrm>
        </p:spPr>
        <p:txBody>
          <a:bodyPr>
            <a:normAutofit/>
          </a:bodyPr>
          <a:lstStyle/>
          <a:p>
            <a:r>
              <a:rPr lang="ru-RU" sz="3200" b="1" dirty="0"/>
              <a:t>ЭКСПЕРИМЕНТ</a:t>
            </a:r>
          </a:p>
          <a:p>
            <a:pPr marL="0" indent="0">
              <a:buNone/>
            </a:pPr>
            <a:r>
              <a:rPr lang="ru-RU" sz="3200" b="1" dirty="0" smtClean="0"/>
              <a:t>-</a:t>
            </a:r>
            <a:r>
              <a:rPr lang="ru-RU" sz="3200" dirty="0" smtClean="0"/>
              <a:t>целенаправленно </a:t>
            </a:r>
            <a:r>
              <a:rPr lang="ru-RU" sz="3200" dirty="0"/>
              <a:t>выстроенное наблюдение за выбранным явлением или объектом в заранее определенных условиях.</a:t>
            </a:r>
          </a:p>
          <a:p>
            <a:r>
              <a:rPr lang="ru-RU" sz="3200" b="1" dirty="0"/>
              <a:t>МОДЕЛИРОВАНИЕ БИЗНЕС-СИМУЛЯЦИЙ И РОЛЕВЫХ ИГР</a:t>
            </a:r>
            <a:endParaRPr lang="ru-RU" sz="3200" b="1" dirty="0"/>
          </a:p>
          <a:p>
            <a:pPr marL="0" indent="0">
              <a:buNone/>
            </a:pPr>
            <a:r>
              <a:rPr lang="ru-RU" sz="3200" dirty="0" smtClean="0"/>
              <a:t>-в </a:t>
            </a:r>
            <a:r>
              <a:rPr lang="ru-RU" sz="3200" dirty="0"/>
              <a:t>процессе бизнес-симуляций и ролевых игр возможна оценка компетенций сотрудников.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168003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КАЧЕСТВЕННЫХ ИССЛЕДОВАНИЙ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846" y="1556793"/>
            <a:ext cx="8114618" cy="4443958"/>
          </a:xfrm>
        </p:spPr>
        <p:txBody>
          <a:bodyPr>
            <a:normAutofit/>
          </a:bodyPr>
          <a:lstStyle/>
          <a:p>
            <a:r>
              <a:rPr lang="ru-RU" sz="2250" b="1" dirty="0"/>
              <a:t>ИСТОРИЧЕСКИЙ И ФИЛОСОФСКИЙ АНАЛИЗ</a:t>
            </a:r>
          </a:p>
          <a:p>
            <a:pPr marL="0" indent="0">
              <a:buNone/>
            </a:pPr>
            <a:r>
              <a:rPr lang="ru-RU" dirty="0" smtClean="0"/>
              <a:t>-выделяют </a:t>
            </a:r>
            <a:r>
              <a:rPr lang="ru-RU" dirty="0"/>
              <a:t>две составляющие – собственно источниковедческие разыскания и обзорное изложение основных учений мыслителя.</a:t>
            </a:r>
          </a:p>
          <a:p>
            <a:r>
              <a:rPr lang="ru-RU" sz="2250" b="1" dirty="0"/>
              <a:t>КОНТЕНТ-АНАЛИЗ(САЙТА, СТРАНИЦЫ И Т.П.)</a:t>
            </a:r>
          </a:p>
          <a:p>
            <a:pPr marL="0" indent="0">
              <a:buNone/>
            </a:pPr>
            <a:r>
              <a:rPr lang="ru-RU" dirty="0" smtClean="0"/>
              <a:t>-специальный </a:t>
            </a:r>
            <a:r>
              <a:rPr lang="ru-RU" dirty="0"/>
              <a:t>достаточно строгий метод качественно-количественного анализа содержания документов в целях выявления или измерения социальных фактов и тенденций, отраженных этими документами. Особенность его состоит в том, что он изучает документы в их социальном контексте</a:t>
            </a:r>
            <a:r>
              <a:rPr lang="ru-RU" b="1" dirty="0"/>
              <a:t>.</a:t>
            </a:r>
          </a:p>
          <a:p>
            <a:r>
              <a:rPr lang="ru-RU" sz="2250" b="1" dirty="0"/>
              <a:t>ОБОСНОВАНИЕ ТЕОРИИ</a:t>
            </a:r>
          </a:p>
          <a:p>
            <a:pPr marL="0" indent="0">
              <a:buNone/>
            </a:pPr>
            <a:r>
              <a:rPr lang="ru-RU" dirty="0" smtClean="0"/>
              <a:t>-построения </a:t>
            </a:r>
            <a:r>
              <a:rPr lang="ru-RU" dirty="0"/>
              <a:t>теории на основе анализа данных.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6018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ГЛУБИННОЕ ИНТЕРВЬЮ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667097"/>
          </a:xfrm>
        </p:spPr>
        <p:txBody>
          <a:bodyPr>
            <a:noAutofit/>
          </a:bodyPr>
          <a:lstStyle/>
          <a:p>
            <a:r>
              <a:rPr lang="ru-RU" sz="2400" dirty="0" smtClean="0"/>
              <a:t>Один из наиболее распространённых методов качественных исследований </a:t>
            </a:r>
          </a:p>
          <a:p>
            <a:r>
              <a:rPr lang="ru-RU" sz="2400" dirty="0"/>
              <a:t>При таком интервью используются вопросы, ответом на которые предполагается не однозначное «да» или «нет», а </a:t>
            </a:r>
            <a:r>
              <a:rPr lang="ru-RU" sz="2400" b="1" dirty="0"/>
              <a:t>развернутый ответ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dirty="0" smtClean="0"/>
              <a:t>Глубинное </a:t>
            </a:r>
            <a:r>
              <a:rPr lang="ru-RU" sz="2400" dirty="0"/>
              <a:t>интервью представляет собой неформальную, свободную беседу, проводимую интервьюером по заранее намеченному плану и основанную на использовании методик, побуждающих респондентов к продолжительным и обстоятельным рассуждениям по интересующему исследователя кругу вопросов. </a:t>
            </a:r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ходе интервью исследуются личное мнение респондента, его убеждения, мотивации и ценности.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3032512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200" b="1" i="1" u="sng">
                <a:latin typeface="Times New Roman" panose="02020603050405020304" pitchFamily="18" charset="0"/>
              </a:rPr>
              <a:t>Политическая сфера</a:t>
            </a:r>
            <a:r>
              <a:rPr lang="ru-RU" sz="3200" b="1">
                <a:latin typeface="Times New Roman" panose="02020603050405020304" pitchFamily="18" charset="0"/>
              </a:rPr>
              <a:t> - это область политики, политической жизни общества, пределы распространения непосредственного влияния политиков и политических организаций, воздействия политических идей. </a:t>
            </a:r>
            <a:br>
              <a:rPr lang="ru-RU" sz="3200" b="1">
                <a:latin typeface="Times New Roman" panose="02020603050405020304" pitchFamily="18" charset="0"/>
              </a:rPr>
            </a:br>
            <a:r>
              <a:rPr lang="ru-RU" sz="3200" b="1">
                <a:latin typeface="Times New Roman" panose="02020603050405020304" pitchFamily="18" charset="0"/>
              </a:rPr>
              <a:t/>
            </a:r>
            <a:br>
              <a:rPr lang="ru-RU" sz="3200" b="1">
                <a:latin typeface="Times New Roman" panose="02020603050405020304" pitchFamily="18" charset="0"/>
              </a:rPr>
            </a:br>
            <a:r>
              <a:rPr lang="ru-RU" sz="3200" b="1" i="1" u="sng">
                <a:latin typeface="Times New Roman" panose="02020603050405020304" pitchFamily="18" charset="0"/>
              </a:rPr>
              <a:t>Политика </a:t>
            </a:r>
            <a:r>
              <a:rPr lang="ru-RU" sz="3200" b="1">
                <a:latin typeface="Times New Roman" panose="02020603050405020304" pitchFamily="18" charset="0"/>
              </a:rPr>
              <a:t> - процесс подготовки, принятия практичной реализации решений, обязательных для всего общества. </a:t>
            </a:r>
            <a:br>
              <a:rPr lang="ru-RU" sz="3200" b="1">
                <a:latin typeface="Times New Roman" panose="02020603050405020304" pitchFamily="18" charset="0"/>
              </a:rPr>
            </a:br>
            <a:r>
              <a:rPr lang="ru-RU" sz="3200" b="1">
                <a:latin typeface="Times New Roman" panose="02020603050405020304" pitchFamily="18" charset="0"/>
              </a:rPr>
              <a:t>Термин "политика" в научный оборот ввел Аристотель в IV в. до н.э. - определил ее как искусство управления </a:t>
            </a:r>
            <a:r>
              <a:rPr lang="ru-RU" sz="3200" b="1" i="1">
                <a:latin typeface="Times New Roman" panose="02020603050405020304" pitchFamily="18" charset="0"/>
              </a:rPr>
              <a:t>государством</a:t>
            </a:r>
            <a:r>
              <a:rPr lang="ru-RU" sz="3200" b="1">
                <a:latin typeface="Times New Roman" panose="02020603050405020304" pitchFamily="18" charset="0"/>
              </a:rPr>
              <a:t>, под которым понимался </a:t>
            </a:r>
            <a:r>
              <a:rPr lang="ru-RU" sz="3200" b="1" i="1">
                <a:latin typeface="Times New Roman" panose="02020603050405020304" pitchFamily="18" charset="0"/>
              </a:rPr>
              <a:t>полис</a:t>
            </a:r>
            <a:r>
              <a:rPr lang="ru-RU" sz="3200" b="1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Экспертное интервью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352928" cy="445107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- </a:t>
            </a:r>
            <a:r>
              <a:rPr lang="ru-RU" sz="2800" dirty="0"/>
              <a:t>одна из разновидностей глубинного </a:t>
            </a:r>
            <a:r>
              <a:rPr lang="ru-RU" sz="2800" dirty="0" smtClean="0"/>
              <a:t>интервью</a:t>
            </a:r>
          </a:p>
          <a:p>
            <a:r>
              <a:rPr lang="ru-RU" sz="2800" dirty="0" smtClean="0"/>
              <a:t>его </a:t>
            </a:r>
            <a:r>
              <a:rPr lang="ru-RU" sz="2800" dirty="0"/>
              <a:t>главной особенностью является статус и компетентность респондента, который выступает опытным участником изучаемой проблемы. </a:t>
            </a:r>
            <a:endParaRPr lang="ru-RU" sz="2800" dirty="0" smtClean="0"/>
          </a:p>
          <a:p>
            <a:r>
              <a:rPr lang="ru-RU" sz="2800" dirty="0" smtClean="0"/>
              <a:t>Эксперты </a:t>
            </a:r>
            <a:r>
              <a:rPr lang="ru-RU" sz="2800" dirty="0"/>
              <a:t>- специалисты, которым известны специфические стороны изучаемого явления. </a:t>
            </a:r>
            <a:endParaRPr lang="ru-RU" sz="2800" dirty="0" smtClean="0"/>
          </a:p>
          <a:p>
            <a:r>
              <a:rPr lang="ru-RU" sz="2800" dirty="0" smtClean="0"/>
              <a:t>В </a:t>
            </a:r>
            <a:r>
              <a:rPr lang="ru-RU" sz="2800" dirty="0"/>
              <a:t>экспертных интервью важен не столько сам респондент, сколько его экспертные знания в той или иной области. </a:t>
            </a:r>
          </a:p>
        </p:txBody>
      </p:sp>
    </p:spTree>
    <p:extLst>
      <p:ext uri="{BB962C8B-B14F-4D97-AF65-F5344CB8AC3E}">
        <p14:creationId xmlns:p14="http://schemas.microsoft.com/office/powerpoint/2010/main" val="36906345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Фокус-групповые дискуссии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846" y="1690689"/>
            <a:ext cx="8258634" cy="4310061"/>
          </a:xfrm>
        </p:spPr>
        <p:txBody>
          <a:bodyPr>
            <a:normAutofit/>
          </a:bodyPr>
          <a:lstStyle/>
          <a:p>
            <a:r>
              <a:rPr lang="ru-RU" sz="2400" dirty="0"/>
              <a:t>- один из методов качественных исследований. </a:t>
            </a:r>
            <a:endParaRPr lang="ru-RU" sz="2400" dirty="0" smtClean="0"/>
          </a:p>
          <a:p>
            <a:r>
              <a:rPr lang="ru-RU" sz="2400" dirty="0" smtClean="0"/>
              <a:t>Фокус-группа </a:t>
            </a:r>
            <a:r>
              <a:rPr lang="ru-RU" sz="2400" dirty="0"/>
              <a:t>- это группа респондентов (не более 10-15 человек), объединенных с целью изучения широкого спектра реакций, мнений и оценок относительно изучаемого явления. </a:t>
            </a:r>
            <a:endParaRPr lang="ru-RU" sz="2400" dirty="0" smtClean="0"/>
          </a:p>
          <a:p>
            <a:r>
              <a:rPr lang="ru-RU" sz="2400" dirty="0"/>
              <a:t>Суть метода заключается в том, что внимание участников фокусируется на исследуемой теме или объекте (государственные программы, общественно-политические проблемы, социально-экономические ситуации, коммуникативные процессы, товары, услуги, реклама). </a:t>
            </a:r>
          </a:p>
        </p:txBody>
      </p:sp>
    </p:spTree>
    <p:extLst>
      <p:ext uri="{BB962C8B-B14F-4D97-AF65-F5344CB8AC3E}">
        <p14:creationId xmlns:p14="http://schemas.microsoft.com/office/powerpoint/2010/main" val="2119452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827584" y="836712"/>
            <a:ext cx="7668344" cy="5301208"/>
          </a:xfrm>
        </p:spPr>
        <p:txBody>
          <a:bodyPr/>
          <a:lstStyle/>
          <a:p>
            <a:pPr algn="ctr"/>
            <a:r>
              <a:rPr lang="ru-RU" sz="3200" b="1" i="1" dirty="0">
                <a:latin typeface="Times New Roman" panose="02020603050405020304" pitchFamily="18" charset="0"/>
              </a:rPr>
              <a:t>Политизация</a:t>
            </a:r>
            <a:r>
              <a:rPr lang="ru-RU" sz="3200" b="1" dirty="0">
                <a:latin typeface="Times New Roman" panose="02020603050405020304" pitchFamily="18" charset="0"/>
              </a:rPr>
              <a:t> обозначает усиление влияния политики на другие сферы жизни; придание сколько-нибудь значительным вопросам общественной жизни политического звучания; повышение роли государства в обществе.</a:t>
            </a:r>
            <a:r>
              <a:rPr lang="ru-RU" sz="3200" dirty="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3789363"/>
          </a:xfrm>
        </p:spPr>
        <p:txBody>
          <a:bodyPr/>
          <a:lstStyle/>
          <a:p>
            <a:r>
              <a:rPr lang="ru-RU" sz="3200" b="1" i="1" dirty="0">
                <a:latin typeface="Times New Roman" panose="02020603050405020304" pitchFamily="18" charset="0"/>
              </a:rPr>
              <a:t>Субъектами</a:t>
            </a:r>
            <a:r>
              <a:rPr lang="ru-RU" sz="3200" b="1" dirty="0">
                <a:latin typeface="Times New Roman" panose="02020603050405020304" pitchFamily="18" charset="0"/>
              </a:rPr>
              <a:t> политики являются участники политического процесса, способные действовать свободно и самостоятельно (социальные группы (классы, этнические и конфессиональные общности и др.), государства, партии, международные организации и др.)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0" y="4076700"/>
            <a:ext cx="9144000" cy="2781300"/>
          </a:xfrm>
        </p:spPr>
        <p:txBody>
          <a:bodyPr>
            <a:norm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</a:rPr>
              <a:t>Объектами</a:t>
            </a:r>
            <a:r>
              <a:rPr lang="ru-RU" sz="3200" b="1" dirty="0">
                <a:latin typeface="Times New Roman" panose="02020603050405020304" pitchFamily="18" charset="0"/>
              </a:rPr>
              <a:t> политики выступают общественные явления, на которые направлена деятельность субъектов политики, в частности власть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pPr algn="ctr"/>
            <a:r>
              <a:rPr lang="ru-RU" b="1" i="1" u="sng">
                <a:latin typeface="Times New Roman" panose="02020603050405020304" pitchFamily="18" charset="0"/>
              </a:rPr>
              <a:t>Уровни субъектов политики: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250"/>
            <a:ext cx="9144000" cy="6381750"/>
          </a:xfrm>
        </p:spPr>
        <p:txBody>
          <a:bodyPr/>
          <a:lstStyle/>
          <a:p>
            <a:pPr lvl="1">
              <a:lnSpc>
                <a:spcPct val="90000"/>
              </a:lnSpc>
              <a:buFont typeface="Tahoma" panose="020B0604030504040204" pitchFamily="34" charset="0"/>
              <a:buNone/>
            </a:pPr>
            <a:endParaRPr lang="ru-RU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800" b="1" i="1">
                <a:latin typeface="Times New Roman" panose="02020603050405020304" pitchFamily="18" charset="0"/>
              </a:rPr>
              <a:t>социальный:</a:t>
            </a:r>
            <a:r>
              <a:rPr lang="ru-RU" sz="2800">
                <a:latin typeface="Times New Roman" panose="02020603050405020304" pitchFamily="18" charset="0"/>
              </a:rPr>
              <a:t> индивиды, классы, элиты, этносы, мафия, толпа (в условиях кризиса и отсутствия организованной политической силы может установиться охлократия, т.е. власть толпы), корпоративные группы (определенные финансовые и промышленные бизнес-элиты) и др.; </a:t>
            </a:r>
          </a:p>
          <a:p>
            <a:pPr>
              <a:lnSpc>
                <a:spcPct val="90000"/>
              </a:lnSpc>
            </a:pPr>
            <a:r>
              <a:rPr lang="ru-RU" sz="2800" b="1" i="1">
                <a:latin typeface="Times New Roman" panose="02020603050405020304" pitchFamily="18" charset="0"/>
              </a:rPr>
              <a:t>институциональный:</a:t>
            </a:r>
            <a:r>
              <a:rPr lang="ru-RU" sz="2800">
                <a:latin typeface="Times New Roman" panose="02020603050405020304" pitchFamily="18" charset="0"/>
              </a:rPr>
              <a:t> партии, органы государственной власти, общественные организации и др. Политика представлена и такими суперинститутами, как государство-нация, ООН, НАТО;</a:t>
            </a:r>
          </a:p>
          <a:p>
            <a:pPr>
              <a:lnSpc>
                <a:spcPct val="90000"/>
              </a:lnSpc>
            </a:pPr>
            <a:r>
              <a:rPr lang="ru-RU" sz="2800" b="1" i="1">
                <a:latin typeface="Times New Roman" panose="02020603050405020304" pitchFamily="18" charset="0"/>
              </a:rPr>
              <a:t>функциональный:</a:t>
            </a:r>
            <a:r>
              <a:rPr lang="ru-RU" sz="2800">
                <a:latin typeface="Times New Roman" panose="02020603050405020304" pitchFamily="18" charset="0"/>
              </a:rPr>
              <a:t> армия (выступая частью государства, нередко сама берет власть в свои руки, устанавливая военный режим правления), органы разведки, лобби, оппозиция, бюрократия.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76313"/>
          </a:xfrm>
        </p:spPr>
        <p:txBody>
          <a:bodyPr/>
          <a:lstStyle/>
          <a:p>
            <a:pPr algn="ctr"/>
            <a:r>
              <a:rPr lang="ru-RU" b="1" i="1" u="sng">
                <a:latin typeface="Times New Roman" panose="02020603050405020304" pitchFamily="18" charset="0"/>
              </a:rPr>
              <a:t>Функции политики: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1438"/>
            <a:ext cx="9144000" cy="5516562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</a:rPr>
              <a:t>Поддержание и укрепление целостной системы общества.</a:t>
            </a:r>
          </a:p>
          <a:p>
            <a:r>
              <a:rPr lang="ru-RU" sz="3200" b="1" dirty="0">
                <a:latin typeface="Times New Roman" panose="02020603050405020304" pitchFamily="18" charset="0"/>
              </a:rPr>
              <a:t>Разработка целей всего общества и мобилизация ресурсов на их осуществление.</a:t>
            </a:r>
          </a:p>
          <a:p>
            <a:r>
              <a:rPr lang="ru-RU" sz="3200" b="1" dirty="0">
                <a:latin typeface="Times New Roman" panose="02020603050405020304" pitchFamily="18" charset="0"/>
              </a:rPr>
              <a:t>Авторитарное, обязательное для всех распределение ценностей и благ.</a:t>
            </a:r>
          </a:p>
          <a:p>
            <a:r>
              <a:rPr lang="ru-RU" sz="3200" b="1" dirty="0">
                <a:latin typeface="Times New Roman" panose="02020603050405020304" pitchFamily="18" charset="0"/>
              </a:rPr>
              <a:t>Предотвращение и регулирование конфликтов.</a:t>
            </a:r>
          </a:p>
          <a:p>
            <a:r>
              <a:rPr lang="ru-RU" sz="3200" b="1" dirty="0">
                <a:latin typeface="Times New Roman" panose="02020603050405020304" pitchFamily="18" charset="0"/>
              </a:rPr>
              <a:t>Коммуникативная функция.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92150"/>
          </a:xfrm>
        </p:spPr>
        <p:txBody>
          <a:bodyPr/>
          <a:lstStyle/>
          <a:p>
            <a:pPr algn="ctr"/>
            <a:r>
              <a:rPr lang="ru-RU" sz="4000" b="1" i="1" u="sng">
                <a:latin typeface="Times New Roman" panose="02020603050405020304" pitchFamily="18" charset="0"/>
              </a:rPr>
              <a:t>Логика появления политики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0" y="765175"/>
            <a:ext cx="9144000" cy="6092825"/>
          </a:xfrm>
        </p:spPr>
        <p:txBody>
          <a:bodyPr>
            <a:normAutofit/>
          </a:bodyPr>
          <a:lstStyle/>
          <a:p>
            <a:pPr marL="179388" lvl="1" indent="0">
              <a:lnSpc>
                <a:spcPct val="90000"/>
              </a:lnSpc>
            </a:pPr>
            <a:r>
              <a:rPr lang="ru-RU" sz="2800" b="1" dirty="0">
                <a:latin typeface="Times New Roman" panose="02020603050405020304" pitchFamily="18" charset="0"/>
              </a:rPr>
              <a:t>Рост продуктивной деятельности человека и возникновение частной собственности способствовали разделению труда, развитию экономики, усилению имущественного расслоения, складыванию различных классов и групп с противоположными интересами и конфликтными формами взаимоотношений. </a:t>
            </a:r>
          </a:p>
          <a:p>
            <a:pPr marL="179388" lvl="1" indent="0">
              <a:lnSpc>
                <a:spcPct val="90000"/>
              </a:lnSpc>
            </a:pPr>
            <a:r>
              <a:rPr lang="ru-RU" sz="2800" b="1" dirty="0">
                <a:latin typeface="Times New Roman" panose="02020603050405020304" pitchFamily="18" charset="0"/>
              </a:rPr>
              <a:t>Углубление социальной дифференциации по этническому и религиозному признаку. </a:t>
            </a:r>
          </a:p>
          <a:p>
            <a:pPr marL="179388" lvl="1" indent="0">
              <a:lnSpc>
                <a:spcPct val="90000"/>
              </a:lnSpc>
            </a:pPr>
            <a:r>
              <a:rPr lang="ru-RU" sz="2800" b="1" dirty="0">
                <a:latin typeface="Times New Roman" panose="02020603050405020304" pitchFamily="18" charset="0"/>
              </a:rPr>
              <a:t>Рост плотности населения и потребности расширения сферы земледелия и скотоводства породили проблемы сохранения территориальной целостности и независимости от внешних посягательств.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Words>2025</Words>
  <Application>Microsoft Office PowerPoint</Application>
  <PresentationFormat>Экран (4:3)</PresentationFormat>
  <Paragraphs>208</Paragraphs>
  <Slides>41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6" baseType="lpstr">
      <vt:lpstr>Arial</vt:lpstr>
      <vt:lpstr>Tahoma</vt:lpstr>
      <vt:lpstr>Wingdings</vt:lpstr>
      <vt:lpstr>Times New Roman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Политическая сфера - это область политики, политической жизни общества, пределы распространения непосредственного влияния политиков и политических организаций, воздействия политических идей.   Политика  - процесс подготовки, принятия практичной реализации решений, обязательных для всего общества.  Термин "политика" в научный оборот ввел Аристотель в IV в. до н.э. - определил ее как искусство управления государством, под которым понимался полис </vt:lpstr>
      <vt:lpstr>Политизация обозначает усиление влияния политики на другие сферы жизни; придание сколько-нибудь значительным вопросам общественной жизни политического звучания; повышение роли государства в обществе. </vt:lpstr>
      <vt:lpstr>Субъектами политики являются участники политического процесса, способные действовать свободно и самостоятельно (социальные группы (классы, этнические и конфессиональные общности и др.), государства, партии, международные организации и др.) </vt:lpstr>
      <vt:lpstr>Уровни субъектов политики: </vt:lpstr>
      <vt:lpstr>Функции политики: </vt:lpstr>
      <vt:lpstr>Логика появления политики </vt:lpstr>
      <vt:lpstr>Природа происхождения политики:</vt:lpstr>
      <vt:lpstr>Политика - явление многоаспектное, что позволяет выделять ее различные виды: </vt:lpstr>
      <vt:lpstr>Политология </vt:lpstr>
      <vt:lpstr>Объектом политической науки являются стороны объективной реальности, которые подлежит рассмотрению.   Предмет исследования - совокупность закономерностей функционирования и развития различных сторон политической действительности по поводу власти и влияния, механизм взаимоотношений властей и взаимодействий между властвующими и управляемыми.</vt:lpstr>
      <vt:lpstr>Как наука политология исследует:</vt:lpstr>
      <vt:lpstr>Как академическая дисциплина политология исследует:</vt:lpstr>
      <vt:lpstr>Методы политической науки - способы и приёмы, которые наука использует при исследовании предмета политологии.</vt:lpstr>
      <vt:lpstr>Презентация PowerPoint</vt:lpstr>
      <vt:lpstr>Функции политологии</vt:lpstr>
      <vt:lpstr>В XIX-ХХ вв. в политологии формируются принципиально новые методологические подходы к исследованию политических явлений, что приводит к появлению разнообразных школ и направлений, сыгравших значительную роль в становлении современной политологической науки. </vt:lpstr>
      <vt:lpstr>Позитивизм стимулировал развитие эмпирического направления политологии. </vt:lpstr>
      <vt:lpstr>Социологический подход истолковывал политические явления как производные от других сфер общественной жизни: экономики, культуры, этики, социальной структуры общества. </vt:lpstr>
      <vt:lpstr>Бихевиористский подход был ориентирован на изучении мотиваций, побуждающих индивида к действию в разных ситуациях при принятии политических решений.  </vt:lpstr>
      <vt:lpstr>Понимание политической реальности, сущности политических отношений (предмета политологии): -В Немецкой традиции устойчивость бюрократической традиции на государственном уровне склоняло ученых к тому, что политика есть процесс управляемый, вполне поддающийся определенному порядку. -В Британской политологии сильны традиции культа своей политической истории, объяснение политических процессов через национальные традиции, перенос их  в практику политической реальности.  -Во Франции политическую науку идентифицируют с наукой о государстве (это наиболее узкая трактовка). -Американская политическая наука это наука о власти, главная функция которой – распределение ресурсов, обеспечение общего порядка.</vt:lpstr>
      <vt:lpstr>1857г. - в Колумбийском колледже США, впоследствии университет, стал читаться курс политической теории.  1871г. - в Париже открывается политологический центр "Свободная школа политических наук".  1880г.-в США создается "Школа политической науки» 1880г. - в США издается первый политологический журнал.  После второй мировой войны во многих странах активизируются политологические исследования, что стимулировало создание академических политических институтов и международных центров.  1949г. - в рамках ЮНЕСКО была основана Всемирная ассоциация политических наук.  В 70-90-е гг. ХХ в. происходит окончательная институционализация политической науки. </vt:lpstr>
      <vt:lpstr>В 60-80 г. ХХ в. в политологии выделялись 2 основных уровня знания и исследований – теоретический и прикладной и соответственно - общая и прикладная политология. Общая политология содержит: политическую философию, теорию политики, политическую социологию, сравнительную политологию. В целом это теоретическое исследование политики, макроанализ устойчивости и изменении политических систем, власти и политических процессов. Прикладная политология вырабатывает знания, по практическому регулированию политических процессов, решению конкретных политических задач.  Прикладное политологическое исследование сводится к нахождению политической проблемы и выработке гипотез к его разрешению. </vt:lpstr>
      <vt:lpstr>Направления политической науки по проблематикам:</vt:lpstr>
      <vt:lpstr>Презентация PowerPoint</vt:lpstr>
      <vt:lpstr>План лекции:</vt:lpstr>
      <vt:lpstr>Структура и особенности политологического знания </vt:lpstr>
      <vt:lpstr>Методы политологии</vt:lpstr>
      <vt:lpstr>Качественные методы исследований </vt:lpstr>
      <vt:lpstr>Методы качественных исследований:</vt:lpstr>
      <vt:lpstr>МЕТОДЫ КАЧЕСТВЕННЫХ ИССЛЕДОВАНИЙ</vt:lpstr>
      <vt:lpstr>МЕТОДЫ КАЧЕСТВЕННЫХ ИССЛЕДОВАНИЙ</vt:lpstr>
      <vt:lpstr>МЕТОДЫ КАЧЕСТВЕННЫХ ИССЛЕДОВАНИЙ</vt:lpstr>
      <vt:lpstr>Методы качественных исследований</vt:lpstr>
      <vt:lpstr>МЕТОДЫ КАЧЕСТВЕННЫХ ИССЛЕДОВАНИЙ</vt:lpstr>
      <vt:lpstr>МЕТОДЫ КАЧЕСТВЕННЫХ ИССЛЕДОВАНИЙ</vt:lpstr>
      <vt:lpstr>ГЛУБИННОЕ ИНТЕРВЬЮ</vt:lpstr>
      <vt:lpstr>Экспертное интервью</vt:lpstr>
      <vt:lpstr>Фокус-групповые дискуссии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Политология как наука и учебная дисциплина.  Политика как общественное явление</dc:title>
  <dc:creator>Бахыт</dc:creator>
  <cp:lastModifiedBy>Абжаппарова Айгуль</cp:lastModifiedBy>
  <cp:revision>115</cp:revision>
  <dcterms:created xsi:type="dcterms:W3CDTF">2009-04-15T13:44:31Z</dcterms:created>
  <dcterms:modified xsi:type="dcterms:W3CDTF">2021-06-30T07:02:49Z</dcterms:modified>
</cp:coreProperties>
</file>